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3"/>
  </p:notesMasterIdLst>
  <p:handoutMasterIdLst>
    <p:handoutMasterId r:id="rId14"/>
  </p:handoutMasterIdLst>
  <p:sldIdLst>
    <p:sldId id="256" r:id="rId2"/>
    <p:sldId id="258" r:id="rId3"/>
    <p:sldId id="259" r:id="rId4"/>
    <p:sldId id="266" r:id="rId5"/>
    <p:sldId id="267" r:id="rId6"/>
    <p:sldId id="269" r:id="rId7"/>
    <p:sldId id="270" r:id="rId8"/>
    <p:sldId id="271" r:id="rId9"/>
    <p:sldId id="272"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84" autoAdjust="0"/>
    <p:restoredTop sz="86482" autoAdjust="0"/>
  </p:normalViewPr>
  <p:slideViewPr>
    <p:cSldViewPr>
      <p:cViewPr varScale="1">
        <p:scale>
          <a:sx n="89" d="100"/>
          <a:sy n="89" d="100"/>
        </p:scale>
        <p:origin x="-62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9/05/15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9/05/15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chanc/" TargetMode="External"/><Relationship Id="rId4" Type="http://schemas.openxmlformats.org/officeDocument/2006/relationships/hyperlink" Target="https://creativecommons.org/licenses/by-nc-nd/2.0/" TargetMode="External"/><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s://www.flickr.com/photos/yewenyi/2687797127/in/photolist-56vErM-56vDmB-56vDEk-56JYFL-56vFn2-56vEyP-56zQLA-56zQnY-56zQPd-56vE7a-56F59R-56vF7P-56zNLh-56kK9c-56zNtE-56zLAE-56vD4F-56zKUd-56zMZY-56vCu8-56zLN5-56zLHA-56zLDS-56vC78-56zLUh-56zMKj-55PxQm-56kJfB-56Kf7y-56YHVR-56bMpV-56zK8E-56zQg3-56zQiL-56Kb1S-56EZJ4-Fa415-FgaFw-56bM9z-555KT9-56EPdH-4TULFR-56CRH1-56JWHw-56YGup-573T55-56pU31-573RTm-56YFDB-56zHRu" TargetMode="External"/><Relationship Id="rId4" Type="http://schemas.openxmlformats.org/officeDocument/2006/relationships/hyperlink" Target="https://creativecommons.org/licenses/by-nc/2.0/" TargetMode="External"/><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120-121</a:t>
            </a:r>
            <a:endParaRPr lang="en-AU" dirty="0"/>
          </a:p>
        </p:txBody>
      </p:sp>
      <p:sp>
        <p:nvSpPr>
          <p:cNvPr id="4" name="TextBox 3"/>
          <p:cNvSpPr txBox="1"/>
          <p:nvPr/>
        </p:nvSpPr>
        <p:spPr>
          <a:xfrm>
            <a:off x="324289" y="1412776"/>
            <a:ext cx="4158185" cy="1200329"/>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World Youth Day-</a:t>
            </a:r>
          </a:p>
          <a:p>
            <a:pPr algn="ctr"/>
            <a:r>
              <a:rPr lang="en-AU" sz="3600" dirty="0" smtClean="0">
                <a:solidFill>
                  <a:schemeClr val="bg1"/>
                </a:solidFill>
                <a:latin typeface="Century Gothic"/>
                <a:cs typeface="Century Gothic"/>
              </a:rPr>
              <a:t>A sign in our times</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960" y="4624668"/>
            <a:ext cx="4627240" cy="933450"/>
          </a:xfrm>
        </p:spPr>
        <p:txBody>
          <a:bodyPr>
            <a:noAutofit/>
          </a:bodyPr>
          <a:lstStyle/>
          <a:p>
            <a:r>
              <a:rPr lang="en-AU" i="1" dirty="0" smtClean="0">
                <a:solidFill>
                  <a:schemeClr val="accent6">
                    <a:lumMod val="75000"/>
                  </a:schemeClr>
                </a:solidFill>
                <a:latin typeface="Century Gothic"/>
                <a:cs typeface="Century Gothic"/>
              </a:rPr>
              <a:t>World Youth Day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A sign of our times</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a:t>
            </a:r>
            <a:r>
              <a:rPr lang="en-US" i="1" dirty="0" smtClean="0">
                <a:latin typeface="Century Gothic"/>
                <a:cs typeface="Century Gothic"/>
              </a:rPr>
              <a:t>120-121</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056783" cy="5184576"/>
          </a:xfrm>
        </p:spPr>
        <p:txBody>
          <a:bodyPr>
            <a:noAutofit/>
          </a:bodyPr>
          <a:lstStyle/>
          <a:p>
            <a:pPr marL="457200" lvl="0" indent="-457200">
              <a:buFont typeface="+mj-lt"/>
              <a:buAutoNum type="arabicPeriod"/>
            </a:pPr>
            <a:r>
              <a:rPr lang="en-AU" sz="2400" dirty="0" smtClean="0">
                <a:latin typeface="Century Gothic"/>
                <a:cs typeface="Century Gothic"/>
              </a:rPr>
              <a:t>What </a:t>
            </a:r>
            <a:r>
              <a:rPr lang="en-AU" sz="2400" dirty="0">
                <a:latin typeface="Century Gothic"/>
                <a:cs typeface="Century Gothic"/>
              </a:rPr>
              <a:t>are </a:t>
            </a:r>
            <a:r>
              <a:rPr lang="en-AU" sz="2400" dirty="0" smtClean="0">
                <a:latin typeface="Century Gothic"/>
                <a:cs typeface="Century Gothic"/>
              </a:rPr>
              <a:t>some possible </a:t>
            </a:r>
            <a:r>
              <a:rPr lang="en-AU" sz="2400" dirty="0">
                <a:latin typeface="Century Gothic"/>
                <a:cs typeface="Century Gothic"/>
              </a:rPr>
              <a:t>causes of the alienation of Catholic youth from the practice of faith</a:t>
            </a:r>
            <a:r>
              <a:rPr lang="en-AU" sz="2400" dirty="0" smtClean="0">
                <a:latin typeface="Century Gothic"/>
                <a:cs typeface="Century Gothic"/>
              </a:rPr>
              <a:t>?</a:t>
            </a:r>
            <a:endParaRPr lang="en-AU" sz="2400" dirty="0">
              <a:latin typeface="Century Gothic"/>
              <a:cs typeface="Century Gothic"/>
            </a:endParaRPr>
          </a:p>
          <a:p>
            <a:pPr marL="457200" indent="-457200">
              <a:buFont typeface="+mj-lt"/>
              <a:buAutoNum type="arabicPeriod"/>
            </a:pPr>
            <a:r>
              <a:rPr lang="en-AU" sz="2400" dirty="0">
                <a:latin typeface="Century Gothic"/>
                <a:cs typeface="Century Gothic"/>
              </a:rPr>
              <a:t> Taken as a given that the majority of young Catholics are not without varying levels of faith and spirituality, propose a number of options which might be presented to attract young parishioners to come together to express and to share their faith within the parish. What might be some consultation, preparation, and promotion strategies to precede such options? </a:t>
            </a: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Tree>
    <p:extLst>
      <p:ext uri="{BB962C8B-B14F-4D97-AF65-F5344CB8AC3E}">
        <p14:creationId xmlns:p14="http://schemas.microsoft.com/office/powerpoint/2010/main" val="284374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4624668"/>
            <a:ext cx="4123184" cy="933450"/>
          </a:xfrm>
        </p:spPr>
        <p:txBody>
          <a:bodyPr>
            <a:noAutofit/>
          </a:bodyPr>
          <a:lstStyle/>
          <a:p>
            <a:r>
              <a:rPr lang="en-AU" i="1" dirty="0" smtClean="0">
                <a:solidFill>
                  <a:schemeClr val="accent6">
                    <a:lumMod val="75000"/>
                  </a:schemeClr>
                </a:solidFill>
                <a:latin typeface="Century Gothic"/>
                <a:cs typeface="Century Gothic"/>
              </a:rPr>
              <a:t>World Youth Day –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A sign in our times</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120-121</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7488833" cy="5544616"/>
          </a:xfrm>
        </p:spPr>
        <p:txBody>
          <a:bodyPr>
            <a:noAutofit/>
          </a:bodyPr>
          <a:lstStyle/>
          <a:p>
            <a:pPr marL="544513" lvl="0" indent="-363538"/>
            <a:r>
              <a:rPr lang="en-AU" sz="2400" dirty="0" smtClean="0">
                <a:latin typeface="Century Gothic"/>
                <a:cs typeface="Century Gothic"/>
              </a:rPr>
              <a:t>This </a:t>
            </a:r>
            <a:r>
              <a:rPr lang="en-AU" sz="2400" dirty="0">
                <a:latin typeface="Century Gothic"/>
                <a:cs typeface="Century Gothic"/>
              </a:rPr>
              <a:t>short article is included in that it puts a focus on the religious and spiritual orientation of a representative group of young people who have spent all, or most of their school life in Catholic schools. </a:t>
            </a:r>
            <a:endParaRPr lang="en-AU" sz="2400" dirty="0" smtClean="0">
              <a:latin typeface="Century Gothic"/>
              <a:cs typeface="Century Gothic"/>
            </a:endParaRPr>
          </a:p>
          <a:p>
            <a:pPr marL="544513" lvl="0" indent="-363538"/>
            <a:r>
              <a:rPr lang="en-AU" sz="2400" dirty="0" smtClean="0">
                <a:latin typeface="Century Gothic"/>
                <a:cs typeface="Century Gothic"/>
              </a:rPr>
              <a:t>The World Youth Day</a:t>
            </a:r>
            <a:br>
              <a:rPr lang="en-AU" sz="2400" dirty="0" smtClean="0">
                <a:latin typeface="Century Gothic"/>
                <a:cs typeface="Century Gothic"/>
              </a:rPr>
            </a:br>
            <a:r>
              <a:rPr lang="en-AU" sz="2400" dirty="0" smtClean="0">
                <a:latin typeface="Century Gothic"/>
                <a:cs typeface="Century Gothic"/>
              </a:rPr>
              <a:t> phenomenon was an</a:t>
            </a:r>
            <a:br>
              <a:rPr lang="en-AU" sz="2400" dirty="0" smtClean="0">
                <a:latin typeface="Century Gothic"/>
                <a:cs typeface="Century Gothic"/>
              </a:rPr>
            </a:br>
            <a:r>
              <a:rPr lang="en-AU" sz="2400" dirty="0" smtClean="0">
                <a:latin typeface="Century Gothic"/>
                <a:cs typeface="Century Gothic"/>
              </a:rPr>
              <a:t> initiative of St Pope </a:t>
            </a:r>
            <a:br>
              <a:rPr lang="en-AU" sz="2400" dirty="0" smtClean="0">
                <a:latin typeface="Century Gothic"/>
                <a:cs typeface="Century Gothic"/>
              </a:rPr>
            </a:br>
            <a:r>
              <a:rPr lang="en-AU" sz="2400" dirty="0" smtClean="0">
                <a:latin typeface="Century Gothic"/>
                <a:cs typeface="Century Gothic"/>
              </a:rPr>
              <a:t>John Paul 11 who presided</a:t>
            </a:r>
            <a:br>
              <a:rPr lang="en-AU" sz="2400" dirty="0" smtClean="0">
                <a:latin typeface="Century Gothic"/>
                <a:cs typeface="Century Gothic"/>
              </a:rPr>
            </a:br>
            <a:r>
              <a:rPr lang="en-AU" sz="2400" dirty="0" smtClean="0">
                <a:latin typeface="Century Gothic"/>
                <a:cs typeface="Century Gothic"/>
              </a:rPr>
              <a:t>over the gathering of </a:t>
            </a:r>
            <a:br>
              <a:rPr lang="en-AU" sz="2400" dirty="0" smtClean="0">
                <a:latin typeface="Century Gothic"/>
                <a:cs typeface="Century Gothic"/>
              </a:rPr>
            </a:br>
            <a:r>
              <a:rPr lang="en-AU" sz="2400" dirty="0" smtClean="0">
                <a:latin typeface="Century Gothic"/>
                <a:cs typeface="Century Gothic"/>
              </a:rPr>
              <a:t>approximately 300,000 </a:t>
            </a:r>
            <a:br>
              <a:rPr lang="en-AU" sz="2400" dirty="0" smtClean="0">
                <a:latin typeface="Century Gothic"/>
                <a:cs typeface="Century Gothic"/>
              </a:rPr>
            </a:br>
            <a:r>
              <a:rPr lang="en-AU" sz="2400" dirty="0" smtClean="0">
                <a:latin typeface="Century Gothic"/>
                <a:cs typeface="Century Gothic"/>
              </a:rPr>
              <a:t>young Catholics, mainly </a:t>
            </a:r>
            <a:br>
              <a:rPr lang="en-AU" sz="2400" dirty="0" smtClean="0">
                <a:latin typeface="Century Gothic"/>
                <a:cs typeface="Century Gothic"/>
              </a:rPr>
            </a:br>
            <a:r>
              <a:rPr lang="en-AU" sz="2400" dirty="0" smtClean="0">
                <a:latin typeface="Century Gothic"/>
                <a:cs typeface="Century Gothic"/>
              </a:rPr>
              <a:t>European, in the inaugural WYD experience in Rome in </a:t>
            </a:r>
            <a:r>
              <a:rPr lang="en-AU" sz="2400" dirty="0">
                <a:latin typeface="Century Gothic"/>
                <a:cs typeface="Century Gothic"/>
              </a:rPr>
              <a:t>1984. </a:t>
            </a: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pic>
        <p:nvPicPr>
          <p:cNvPr id="2" name="Picture 1" descr="WY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2852936"/>
            <a:ext cx="3236077" cy="2154014"/>
          </a:xfrm>
          <a:prstGeom prst="rect">
            <a:avLst/>
          </a:prstGeom>
        </p:spPr>
      </p:pic>
      <p:sp>
        <p:nvSpPr>
          <p:cNvPr id="6" name="Rectangle 5"/>
          <p:cNvSpPr/>
          <p:nvPr/>
        </p:nvSpPr>
        <p:spPr>
          <a:xfrm>
            <a:off x="3923928" y="6093296"/>
            <a:ext cx="5076056" cy="276999"/>
          </a:xfrm>
          <a:prstGeom prst="rect">
            <a:avLst/>
          </a:prstGeom>
        </p:spPr>
        <p:txBody>
          <a:bodyPr wrap="square">
            <a:spAutoFit/>
          </a:bodyPr>
          <a:lstStyle/>
          <a:p>
            <a:r>
              <a:rPr lang="en-AU" sz="1200" i="1" dirty="0" smtClean="0">
                <a:latin typeface="Century Gothic"/>
                <a:cs typeface="Century Gothic"/>
              </a:rPr>
              <a:t>   Photo </a:t>
            </a:r>
            <a:r>
              <a:rPr lang="en-AU" sz="1200" i="1" dirty="0">
                <a:latin typeface="Century Gothic"/>
                <a:cs typeface="Century Gothic"/>
              </a:rPr>
              <a:t>credit: </a:t>
            </a:r>
            <a:r>
              <a:rPr lang="en-AU" sz="1200" i="1" u="sng" dirty="0">
                <a:latin typeface="Century Gothic"/>
                <a:cs typeface="Century Gothic"/>
                <a:hlinkClick r:id="rId3"/>
              </a:rPr>
              <a:t>Christopher Chan</a:t>
            </a:r>
            <a:r>
              <a:rPr lang="en-AU" sz="1200" i="1" dirty="0">
                <a:latin typeface="Century Gothic"/>
                <a:cs typeface="Century Gothic"/>
              </a:rPr>
              <a:t> (</a:t>
            </a:r>
            <a:r>
              <a:rPr lang="en-AU" sz="1200" i="1" u="sng" dirty="0">
                <a:latin typeface="Century Gothic"/>
                <a:cs typeface="Century Gothic"/>
                <a:hlinkClick r:id="rId4"/>
              </a:rPr>
              <a:t>Creative Commons Licence</a:t>
            </a:r>
            <a:r>
              <a:rPr lang="en-AU" sz="1200" i="1" dirty="0">
                <a:latin typeface="Century Gothic"/>
                <a:cs typeface="Century Gothic"/>
              </a:rPr>
              <a:t>)</a:t>
            </a:r>
            <a:endParaRPr lang="en-AU" sz="1200"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827584" y="1124744"/>
            <a:ext cx="5688632" cy="4226792"/>
          </a:xfrm>
        </p:spPr>
        <p:txBody>
          <a:bodyPr>
            <a:noAutofit/>
          </a:bodyPr>
          <a:lstStyle/>
          <a:p>
            <a:pPr lvl="0"/>
            <a:r>
              <a:rPr lang="en-AU" sz="2400" dirty="0" smtClean="0">
                <a:latin typeface="Century Gothic"/>
                <a:cs typeface="Century Gothic"/>
              </a:rPr>
              <a:t>Since </a:t>
            </a:r>
            <a:r>
              <a:rPr lang="en-AU" sz="2400" dirty="0">
                <a:latin typeface="Century Gothic"/>
                <a:cs typeface="Century Gothic"/>
              </a:rPr>
              <a:t>then the WYD concept has been embraced enthusiastically by many national churches, especially in countries of the Western World. </a:t>
            </a:r>
            <a:br>
              <a:rPr lang="en-AU" sz="2400" dirty="0">
                <a:latin typeface="Century Gothic"/>
                <a:cs typeface="Century Gothic"/>
              </a:rPr>
            </a:br>
            <a:r>
              <a:rPr lang="en-AU" sz="2400" dirty="0">
                <a:latin typeface="Century Gothic"/>
                <a:cs typeface="Century Gothic"/>
              </a:rPr>
              <a:t>An estimated 3.8 million youth and accompanying lay carers, clergy and religious gathered in Rio de </a:t>
            </a:r>
            <a:r>
              <a:rPr lang="en-AU" sz="2400" dirty="0" err="1">
                <a:latin typeface="Century Gothic"/>
                <a:cs typeface="Century Gothic"/>
              </a:rPr>
              <a:t>Janiero</a:t>
            </a:r>
            <a:r>
              <a:rPr lang="en-AU" sz="2400" dirty="0">
                <a:latin typeface="Century Gothic"/>
                <a:cs typeface="Century Gothic"/>
              </a:rPr>
              <a:t>, Brazil in August 2013 where the recently elected Pope Francis spoke to the hearts of the pilgrims. </a:t>
            </a: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88187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64704"/>
            <a:ext cx="7241877" cy="5544616"/>
          </a:xfrm>
        </p:spPr>
        <p:txBody>
          <a:bodyPr>
            <a:normAutofit/>
          </a:bodyPr>
          <a:lstStyle/>
          <a:p>
            <a:pPr marL="446088" lvl="0" indent="-446088"/>
            <a:r>
              <a:rPr lang="en-AU" sz="2400" dirty="0" smtClean="0">
                <a:latin typeface="Century Gothic"/>
                <a:cs typeface="Century Gothic"/>
              </a:rPr>
              <a:t>What </a:t>
            </a:r>
            <a:r>
              <a:rPr lang="en-AU" sz="2400" dirty="0">
                <a:latin typeface="Century Gothic"/>
                <a:cs typeface="Century Gothic"/>
              </a:rPr>
              <a:t>was initially seen as a gathering of Catholic youth from many nations for devotions and culminating solemn liturgy presided over by the Pope has in more recent times become a strategically organised series of pilgrimages, immersion experiences and the like with much opportunity for catechesis and evangelisation.  </a:t>
            </a:r>
            <a:r>
              <a:rPr lang="en-AU" sz="2400" dirty="0">
                <a:latin typeface="Century Gothic"/>
                <a:cs typeface="Century Gothic"/>
              </a:rPr>
              <a:t>As before, the grand finale is the ‘WYD Mass’ with the Pope. This Mass is usually a great expression of faith and devotion that has left a defining and lifetime memory for many participants. </a:t>
            </a:r>
          </a:p>
        </p:txBody>
      </p:sp>
      <p:sp>
        <p:nvSpPr>
          <p:cNvPr id="4" name="Slide Number Placeholder 3"/>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348824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7545" y="1556792"/>
            <a:ext cx="5976664" cy="4248472"/>
          </a:xfrm>
        </p:spPr>
        <p:txBody>
          <a:bodyPr>
            <a:noAutofit/>
          </a:bodyPr>
          <a:lstStyle/>
          <a:p>
            <a:pPr marL="446088" lvl="0" indent="-446088">
              <a:buSzPct val="150000"/>
              <a:buFont typeface="Wingdings" charset="2"/>
              <a:buChar char="§"/>
            </a:pPr>
            <a:r>
              <a:rPr lang="en-AU" sz="2400" dirty="0" smtClean="0">
                <a:latin typeface="Century Gothic"/>
                <a:cs typeface="Century Gothic"/>
              </a:rPr>
              <a:t>There </a:t>
            </a:r>
            <a:r>
              <a:rPr lang="en-AU" sz="2400" dirty="0">
                <a:latin typeface="Century Gothic"/>
                <a:cs typeface="Century Gothic"/>
              </a:rPr>
              <a:t>would be general agreement that the WYD experience is a positive one for most participants in terms of getting them to reflect seriously on their religious faith, their spirituality, and their Catholic heritage. </a:t>
            </a: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13046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764705"/>
            <a:ext cx="6191157" cy="5378920"/>
          </a:xfrm>
        </p:spPr>
        <p:txBody>
          <a:bodyPr>
            <a:normAutofit fontScale="92500"/>
          </a:bodyPr>
          <a:lstStyle/>
          <a:p>
            <a:pPr lvl="0"/>
            <a:r>
              <a:rPr lang="en-AU" sz="2400" dirty="0" smtClean="0">
                <a:latin typeface="Century Gothic"/>
                <a:cs typeface="Century Gothic"/>
              </a:rPr>
              <a:t>What </a:t>
            </a:r>
            <a:r>
              <a:rPr lang="en-AU" sz="2400" dirty="0">
                <a:latin typeface="Century Gothic"/>
                <a:cs typeface="Century Gothic"/>
              </a:rPr>
              <a:t>is less clear is its ongoing impact on the practice of their religious faith as traditionally understood  -- regular Sunday worship within a parish community. </a:t>
            </a:r>
            <a:r>
              <a:rPr lang="en-AU" sz="2400" dirty="0">
                <a:latin typeface="Century Gothic"/>
                <a:cs typeface="Century Gothic"/>
              </a:rPr>
              <a:t>Anecdotal evidence suggests that whereas there may be a slight increase in numbers at youth parish Masses, sustained increases that are in any way proportionate to the numbers of pilgrims who travelled, are rare. For this reason mainly, ‘WYD Euphoria’ is not universally shared, especially by many of the clergy, given an apparent lack of evidence of sustained transformation, despite the massive investment of resources, and despite the public narrative. </a:t>
            </a:r>
            <a:endParaRPr lang="en-US" sz="24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174982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760640"/>
          </a:xfrm>
        </p:spPr>
        <p:txBody>
          <a:bodyPr>
            <a:normAutofit/>
          </a:bodyPr>
          <a:lstStyle/>
          <a:p>
            <a:r>
              <a:rPr lang="en-AU" sz="2400" dirty="0" smtClean="0">
                <a:latin typeface="Century Gothic"/>
                <a:cs typeface="Century Gothic"/>
              </a:rPr>
              <a:t>No </a:t>
            </a:r>
            <a:r>
              <a:rPr lang="en-AU" sz="2400" dirty="0">
                <a:latin typeface="Century Gothic"/>
                <a:cs typeface="Century Gothic"/>
              </a:rPr>
              <a:t>doubt there are many non-quantifiable outcomes in terms of strengthened identity and faith commitment for participants. </a:t>
            </a:r>
            <a:r>
              <a:rPr lang="en-AU" sz="2400" dirty="0">
                <a:latin typeface="Century Gothic"/>
                <a:cs typeface="Century Gothic"/>
              </a:rPr>
              <a:t>Occasionally one hears of seeds of priestly or religious vocations having their origin at WYD, perhaps many other lasting personal graces also.</a:t>
            </a:r>
          </a:p>
          <a:p>
            <a:pPr marL="628650" indent="-447675"/>
            <a:endParaRPr lang="en-US" sz="1200" i="1" dirty="0">
              <a:solidFill>
                <a:schemeClr val="tx1"/>
              </a:solidFill>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8</a:t>
            </a:fld>
            <a:endParaRPr lang="en-AU"/>
          </a:p>
        </p:txBody>
      </p:sp>
      <p:pic>
        <p:nvPicPr>
          <p:cNvPr id="2" name="Picture 1" descr="wyd walkin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427" y="3098800"/>
            <a:ext cx="8781185" cy="2922488"/>
          </a:xfrm>
          <a:prstGeom prst="rect">
            <a:avLst/>
          </a:prstGeom>
        </p:spPr>
      </p:pic>
      <p:sp>
        <p:nvSpPr>
          <p:cNvPr id="8" name="Rectangle 7"/>
          <p:cNvSpPr/>
          <p:nvPr/>
        </p:nvSpPr>
        <p:spPr>
          <a:xfrm>
            <a:off x="3923928" y="6093296"/>
            <a:ext cx="5076056" cy="461665"/>
          </a:xfrm>
          <a:prstGeom prst="rect">
            <a:avLst/>
          </a:prstGeom>
        </p:spPr>
        <p:txBody>
          <a:bodyPr wrap="square">
            <a:spAutoFit/>
          </a:bodyPr>
          <a:lstStyle/>
          <a:p>
            <a:r>
              <a:rPr lang="en-AU" sz="1200" i="1" dirty="0" smtClean="0">
                <a:latin typeface="Century Gothic"/>
                <a:cs typeface="Century Gothic"/>
              </a:rPr>
              <a:t>   Photo </a:t>
            </a:r>
            <a:r>
              <a:rPr lang="en-AU" sz="1200" i="1" dirty="0">
                <a:latin typeface="Century Gothic"/>
                <a:cs typeface="Century Gothic"/>
              </a:rPr>
              <a:t>credit: </a:t>
            </a:r>
            <a:r>
              <a:rPr lang="en-AU" sz="1200" i="1" dirty="0">
                <a:latin typeface="Century Gothic"/>
                <a:cs typeface="Century Gothic"/>
                <a:hlinkClick r:id="rId3"/>
              </a:rPr>
              <a:t>Brian </a:t>
            </a:r>
            <a:r>
              <a:rPr lang="en-AU" sz="1200" i="1" dirty="0" smtClean="0">
                <a:latin typeface="Century Gothic"/>
                <a:cs typeface="Century Gothic"/>
                <a:hlinkClick r:id="rId3"/>
              </a:rPr>
              <a:t>Yap </a:t>
            </a:r>
            <a:r>
              <a:rPr lang="en-AU" sz="1200" i="1" dirty="0" smtClean="0">
                <a:latin typeface="Century Gothic"/>
                <a:cs typeface="Century Gothic"/>
              </a:rPr>
              <a:t>(</a:t>
            </a:r>
            <a:r>
              <a:rPr lang="en-AU" sz="1200" i="1" dirty="0" smtClean="0">
                <a:latin typeface="Century Gothic"/>
                <a:cs typeface="Century Gothic"/>
                <a:hlinkClick r:id="rId4"/>
              </a:rPr>
              <a:t>Creative Commons Licence</a:t>
            </a:r>
            <a:r>
              <a:rPr lang="en-AU" sz="1200" i="1" dirty="0" smtClean="0">
                <a:latin typeface="Century Gothic"/>
                <a:cs typeface="Century Gothic"/>
              </a:rPr>
              <a:t>) </a:t>
            </a:r>
            <a:endParaRPr lang="en-AU" sz="1200" i="1" dirty="0">
              <a:latin typeface="Century Gothic"/>
              <a:cs typeface="Century Gothic"/>
            </a:endParaRPr>
          </a:p>
          <a:p>
            <a:endParaRPr lang="en-AU" sz="1200" i="1" dirty="0">
              <a:latin typeface="Century Gothic"/>
              <a:cs typeface="Century Gothic"/>
            </a:endParaRPr>
          </a:p>
        </p:txBody>
      </p:sp>
    </p:spTree>
    <p:extLst>
      <p:ext uri="{BB962C8B-B14F-4D97-AF65-F5344CB8AC3E}">
        <p14:creationId xmlns:p14="http://schemas.microsoft.com/office/powerpoint/2010/main" val="192738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92696"/>
            <a:ext cx="7556313" cy="5904656"/>
          </a:xfrm>
        </p:spPr>
        <p:txBody>
          <a:bodyPr>
            <a:noAutofit/>
          </a:bodyPr>
          <a:lstStyle/>
          <a:p>
            <a:pPr marL="446088" lvl="0" indent="-446088"/>
            <a:r>
              <a:rPr lang="en-AU" sz="2300" dirty="0" smtClean="0">
                <a:latin typeface="Century Gothic"/>
                <a:cs typeface="Century Gothic"/>
              </a:rPr>
              <a:t>Given </a:t>
            </a:r>
            <a:r>
              <a:rPr lang="en-AU" sz="2300" dirty="0">
                <a:latin typeface="Century Gothic"/>
                <a:cs typeface="Century Gothic"/>
              </a:rPr>
              <a:t>the evidence of enthusiasm and commitment for matters to do with religion, church, and spirituality by young Catholics in a WYD context, and given minimal participation of young baptised Catholics in the life of their church generally, many serious questions arise about ‘the gap’. </a:t>
            </a:r>
            <a:r>
              <a:rPr lang="en-AU" sz="2300" dirty="0">
                <a:latin typeface="Century Gothic"/>
                <a:cs typeface="Century Gothic"/>
              </a:rPr>
              <a:t>The Australian Catholic Bishops’ Conference Pastoral Research Office (2011) ‘Mass attendance rates By Age’ contains the following worrying data: Mass Attendance Rate for Baptised Catholics in Australia between the ages of 14 and 30 hovers between 8% and 5%. A bushfire risk level indicator board would have the arrow fixed in the most intense RED ZONE! </a:t>
            </a:r>
            <a:endParaRPr lang="en-US" sz="23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9</a:t>
            </a:fld>
            <a:endParaRPr lang="en-AU"/>
          </a:p>
        </p:txBody>
      </p:sp>
    </p:spTree>
    <p:extLst>
      <p:ext uri="{BB962C8B-B14F-4D97-AF65-F5344CB8AC3E}">
        <p14:creationId xmlns:p14="http://schemas.microsoft.com/office/powerpoint/2010/main" val="542163038"/>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4135</TotalTime>
  <Words>605</Words>
  <Application>Microsoft Macintosh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PowerPoint Presentation</vt:lpstr>
      <vt:lpstr>World Youth Day –  A sign in our times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World Youth Day – A sign of our times</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35</cp:revision>
  <dcterms:created xsi:type="dcterms:W3CDTF">2015-03-26T23:46:35Z</dcterms:created>
  <dcterms:modified xsi:type="dcterms:W3CDTF">2015-05-09T01:25:00Z</dcterms:modified>
</cp:coreProperties>
</file>