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9"/>
  </p:notesMasterIdLst>
  <p:handoutMasterIdLst>
    <p:handoutMasterId r:id="rId10"/>
  </p:handoutMasterIdLst>
  <p:sldIdLst>
    <p:sldId id="256" r:id="rId2"/>
    <p:sldId id="258" r:id="rId3"/>
    <p:sldId id="259" r:id="rId4"/>
    <p:sldId id="266" r:id="rId5"/>
    <p:sldId id="267"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0" autoAdjust="0"/>
    <p:restoredTop sz="86482" autoAdjust="0"/>
  </p:normalViewPr>
  <p:slideViewPr>
    <p:cSldViewPr>
      <p:cViewPr varScale="1">
        <p:scale>
          <a:sx n="91" d="100"/>
          <a:sy n="91" d="100"/>
        </p:scale>
        <p:origin x="-384" y="-112"/>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14/04/15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14/04/15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r>
              <a:rPr lang="en-US" sz="2000" i="1" dirty="0" smtClean="0">
                <a:latin typeface="Century Gothic"/>
                <a:cs typeface="Century Gothic"/>
              </a:rPr>
              <a:t>  </a:t>
            </a:r>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31-33</a:t>
            </a:r>
            <a:endParaRPr lang="en-AU" dirty="0"/>
          </a:p>
        </p:txBody>
      </p:sp>
      <p:sp>
        <p:nvSpPr>
          <p:cNvPr id="4" name="TextBox 3"/>
          <p:cNvSpPr txBox="1"/>
          <p:nvPr/>
        </p:nvSpPr>
        <p:spPr>
          <a:xfrm>
            <a:off x="672515" y="1124744"/>
            <a:ext cx="3488380" cy="1077218"/>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Snapshots –</a:t>
            </a:r>
          </a:p>
          <a:p>
            <a:pPr algn="ctr"/>
            <a:r>
              <a:rPr lang="en-AU" sz="2800" dirty="0" smtClean="0">
                <a:solidFill>
                  <a:schemeClr val="bg1"/>
                </a:solidFill>
                <a:latin typeface="Century Gothic"/>
                <a:cs typeface="Century Gothic"/>
              </a:rPr>
              <a:t>Ireland, Rome, USA</a:t>
            </a:r>
            <a:endParaRPr lang="en-US" sz="28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Snapshots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Ireland, Rome, USA</a:t>
            </a:r>
            <a:r>
              <a:rPr lang="en-US" i="1" dirty="0" smtClean="0">
                <a:solidFill>
                  <a:schemeClr val="accent6">
                    <a:lumMod val="75000"/>
                  </a:schemeClr>
                </a:solidFill>
                <a:latin typeface="Century Gothic"/>
                <a:cs typeface="Century Gothic"/>
              </a:rPr>
              <a:t/>
            </a:r>
            <a:br>
              <a:rPr lang="en-US" i="1" dirty="0" smtClean="0">
                <a:solidFill>
                  <a:schemeClr val="accent6">
                    <a:lumMod val="75000"/>
                  </a:schemeClr>
                </a:solidFill>
                <a:latin typeface="Century Gothic"/>
                <a:cs typeface="Century Gothic"/>
              </a:rPr>
            </a:b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31-33</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548680"/>
            <a:ext cx="7556313" cy="5832648"/>
          </a:xfrm>
        </p:spPr>
        <p:txBody>
          <a:bodyPr>
            <a:noAutofit/>
          </a:bodyPr>
          <a:lstStyle/>
          <a:p>
            <a:pPr marL="363538" lvl="0" indent="-363538"/>
            <a:r>
              <a:rPr lang="en-AU" sz="2400" i="1" dirty="0" smtClean="0">
                <a:latin typeface="Century Gothic"/>
                <a:cs typeface="Century Gothic"/>
              </a:rPr>
              <a:t>‘</a:t>
            </a:r>
            <a:r>
              <a:rPr lang="en-AU" sz="2400" i="1" dirty="0">
                <a:latin typeface="Century Gothic"/>
                <a:cs typeface="Century Gothic"/>
              </a:rPr>
              <a:t>Given </a:t>
            </a:r>
            <a:r>
              <a:rPr lang="en-AU" sz="2400" i="1" dirty="0">
                <a:latin typeface="Century Gothic"/>
                <a:cs typeface="Century Gothic"/>
              </a:rPr>
              <a:t>The focus of the Catholic school is not so much an education for Catholics as a Catholic education for all. Catholic education is person-centred. It goes beyond training in skills and the competition for qualifications. </a:t>
            </a:r>
            <a:r>
              <a:rPr lang="en-AU" sz="2400" i="1" dirty="0">
                <a:latin typeface="Century Gothic"/>
                <a:cs typeface="Century Gothic"/>
              </a:rPr>
              <a:t>It helps individuals to seek wholeness, truth and hope in their lives</a:t>
            </a:r>
            <a:r>
              <a:rPr lang="en-AU" sz="2400" i="1" dirty="0" smtClean="0">
                <a:latin typeface="Century Gothic"/>
                <a:cs typeface="Century Gothic"/>
              </a:rPr>
              <a:t>.</a:t>
            </a:r>
            <a:endParaRPr lang="en-AU" sz="2400" i="1" dirty="0">
              <a:latin typeface="Century Gothic"/>
              <a:cs typeface="Century Gothic"/>
            </a:endParaRPr>
          </a:p>
          <a:p>
            <a:pPr marL="363538" lvl="0" indent="-363538"/>
            <a:r>
              <a:rPr lang="en-AU" sz="2400" i="1" dirty="0">
                <a:latin typeface="Century Gothic"/>
                <a:cs typeface="Century Gothic"/>
              </a:rPr>
              <a:t>The young people we are educating today will become the leaders of the 2050s. What will religion’s contribution be to educating younger generations to peace, development and fraternity in the universal community?  How are we going to educate them to faith and in faith?  How will we educate them to prayer?</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616624"/>
          </a:xfrm>
        </p:spPr>
        <p:txBody>
          <a:bodyPr>
            <a:noAutofit/>
          </a:bodyPr>
          <a:lstStyle/>
          <a:p>
            <a:pPr lvl="0"/>
            <a:r>
              <a:rPr lang="en-AU" sz="2400" i="1" dirty="0" smtClean="0">
                <a:latin typeface="Century Gothic"/>
                <a:cs typeface="Century Gothic"/>
              </a:rPr>
              <a:t>‘The </a:t>
            </a:r>
            <a:r>
              <a:rPr lang="en-AU" sz="2400" i="1" dirty="0">
                <a:latin typeface="Century Gothic"/>
                <a:cs typeface="Century Gothic"/>
              </a:rPr>
              <a:t>re-definition of Catholic schools’ identity for the 21st century is an urgent task</a:t>
            </a:r>
            <a:r>
              <a:rPr lang="en-AU" sz="2400" i="1" dirty="0" smtClean="0">
                <a:latin typeface="Century Gothic"/>
                <a:cs typeface="Century Gothic"/>
              </a:rPr>
              <a:t>.’</a:t>
            </a:r>
            <a:endParaRPr lang="en-AU" sz="2400" i="1" dirty="0">
              <a:latin typeface="Century Gothic"/>
              <a:cs typeface="Century Gothic"/>
            </a:endParaRPr>
          </a:p>
          <a:p>
            <a:pPr lvl="0"/>
            <a:r>
              <a:rPr lang="en-AU" sz="2400" i="1" dirty="0">
                <a:latin typeface="Century Gothic"/>
                <a:cs typeface="Century Gothic"/>
              </a:rPr>
              <a:t>‘Do not be disheartened in the face of the difficulties that the educational challenge presents!  Education is not a profession but an attitude, a way of being. In order to educate it is necessary to step out of ourselves and be among young people, to accompany them in the stages of their growth and to set ourselves beside them. Give them hope and optimism for their journey in the world. </a:t>
            </a:r>
            <a:r>
              <a:rPr lang="en-AU" sz="2400" i="1" dirty="0">
                <a:latin typeface="Century Gothic"/>
                <a:cs typeface="Century Gothic"/>
              </a:rPr>
              <a:t>Teach them to see the beauty and goodness of creation and of people who always retain the Creator’s hallmark </a:t>
            </a:r>
            <a:r>
              <a:rPr lang="en-AU" sz="2400" i="1" dirty="0" smtClean="0">
                <a:latin typeface="Century Gothic"/>
                <a:cs typeface="Century Gothic"/>
              </a:rPr>
              <a:t>‘ -</a:t>
            </a:r>
            <a:r>
              <a:rPr lang="en-AU" sz="2400" i="1" dirty="0">
                <a:latin typeface="Century Gothic"/>
                <a:cs typeface="Century Gothic"/>
              </a:rPr>
              <a:t>- Pope Francis</a:t>
            </a:r>
            <a:br>
              <a:rPr lang="en-AU" sz="2400" i="1" dirty="0">
                <a:latin typeface="Century Gothic"/>
                <a:cs typeface="Century Gothic"/>
              </a:rPr>
            </a:b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281206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611560" y="1124744"/>
            <a:ext cx="5903125" cy="3672408"/>
          </a:xfrm>
        </p:spPr>
        <p:txBody>
          <a:bodyPr>
            <a:noAutofit/>
          </a:bodyPr>
          <a:lstStyle/>
          <a:p>
            <a:r>
              <a:rPr lang="en-AU" sz="2400" i="1" dirty="0" smtClean="0">
                <a:latin typeface="Century Gothic"/>
                <a:cs typeface="Century Gothic"/>
              </a:rPr>
              <a:t>An </a:t>
            </a:r>
            <a:r>
              <a:rPr lang="en-AU" sz="2400" i="1" dirty="0">
                <a:latin typeface="Century Gothic"/>
                <a:cs typeface="Century Gothic"/>
              </a:rPr>
              <a:t>excellent Catholic school, adhering to mission, provides a rigorous academic </a:t>
            </a:r>
            <a:r>
              <a:rPr lang="en-AU" sz="2400" i="1" dirty="0" smtClean="0">
                <a:latin typeface="Century Gothic"/>
                <a:cs typeface="Century Gothic"/>
              </a:rPr>
              <a:t>program </a:t>
            </a:r>
            <a:r>
              <a:rPr lang="en-AU" sz="2400" i="1" dirty="0">
                <a:latin typeface="Century Gothic"/>
                <a:cs typeface="Century Gothic"/>
              </a:rPr>
              <a:t>for religious studies and catechesis in the Catholic faith, set within a total academic curriculum that integrates faith, culture, and life envisioned. </a:t>
            </a: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15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1250856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Snapshots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Ireland, Rome, USA</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31-33</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520280"/>
          </a:xfrm>
        </p:spPr>
        <p:txBody>
          <a:bodyPr/>
          <a:lstStyle/>
          <a:p>
            <a:r>
              <a:rPr lang="en-US" dirty="0" smtClean="0">
                <a:latin typeface="Century Gothic"/>
                <a:cs typeface="Century Gothic"/>
              </a:rPr>
              <a:t>Reflection and</a:t>
            </a:r>
          </a:p>
          <a:p>
            <a:r>
              <a:rPr lang="en-US" dirty="0" smtClean="0">
                <a:latin typeface="Century Gothic"/>
                <a:cs typeface="Century Gothic"/>
              </a:rPr>
              <a:t>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688632"/>
          </a:xfrm>
        </p:spPr>
        <p:txBody>
          <a:bodyPr>
            <a:noAutofit/>
          </a:bodyPr>
          <a:lstStyle/>
          <a:p>
            <a:pPr marL="446088" lvl="0" indent="-446088"/>
            <a:r>
              <a:rPr lang="en-AU" sz="2100" dirty="0">
                <a:latin typeface="Century Gothic"/>
                <a:cs typeface="Century Gothic"/>
              </a:rPr>
              <a:t>Fifty </a:t>
            </a:r>
            <a:r>
              <a:rPr lang="en-AU" sz="2100" dirty="0">
                <a:latin typeface="Century Gothic"/>
                <a:cs typeface="Century Gothic"/>
              </a:rPr>
              <a:t>In browsing through pages 31,32 &amp; 33 identify some common threads coming from the three different sources. </a:t>
            </a:r>
            <a:r>
              <a:rPr lang="en-AU" sz="2100" dirty="0">
                <a:latin typeface="Century Gothic"/>
                <a:cs typeface="Century Gothic"/>
              </a:rPr>
              <a:t>How do these threads align with your perception of attitudes and practices in Catholic schools in Australia</a:t>
            </a:r>
            <a:r>
              <a:rPr lang="en-AU" sz="2100" dirty="0" smtClean="0">
                <a:latin typeface="Century Gothic"/>
                <a:cs typeface="Century Gothic"/>
              </a:rPr>
              <a:t>?</a:t>
            </a:r>
            <a:endParaRPr lang="en-AU" sz="2100" dirty="0">
              <a:latin typeface="Century Gothic"/>
              <a:cs typeface="Century Gothic"/>
            </a:endParaRPr>
          </a:p>
          <a:p>
            <a:pPr marL="446088" lvl="0" indent="-446088"/>
            <a:r>
              <a:rPr lang="en-AU" sz="2100" dirty="0">
                <a:latin typeface="Century Gothic"/>
                <a:cs typeface="Century Gothic"/>
              </a:rPr>
              <a:t>An Irish quote (Clegg) speaks of  ‘a pressing need to discover a Christian and Catholic spirituality of leadership’. What are your thoughts and feelings about this assertion? </a:t>
            </a:r>
            <a:r>
              <a:rPr lang="en-AU" sz="2100" dirty="0">
                <a:latin typeface="Century Gothic"/>
                <a:cs typeface="Century Gothic"/>
              </a:rPr>
              <a:t>What might it look like</a:t>
            </a:r>
            <a:r>
              <a:rPr lang="en-AU" sz="2100" dirty="0" smtClean="0">
                <a:latin typeface="Century Gothic"/>
                <a:cs typeface="Century Gothic"/>
              </a:rPr>
              <a:t>?</a:t>
            </a:r>
            <a:endParaRPr lang="en-AU" sz="2100" dirty="0">
              <a:latin typeface="Century Gothic"/>
              <a:cs typeface="Century Gothic"/>
            </a:endParaRPr>
          </a:p>
          <a:p>
            <a:pPr marL="446088" indent="-446088"/>
            <a:r>
              <a:rPr lang="en-AU" sz="2100" dirty="0">
                <a:latin typeface="Century Gothic"/>
                <a:cs typeface="Century Gothic"/>
              </a:rPr>
              <a:t>What are your thoughts about the content and nuancing of Standards 1,2,3 &amp; 4 on page 33? What convictions of your own do they (</a:t>
            </a:r>
            <a:r>
              <a:rPr lang="en-AU" sz="2100" dirty="0" err="1">
                <a:latin typeface="Century Gothic"/>
                <a:cs typeface="Century Gothic"/>
              </a:rPr>
              <a:t>i</a:t>
            </a:r>
            <a:r>
              <a:rPr lang="en-AU" sz="2100" dirty="0">
                <a:latin typeface="Century Gothic"/>
                <a:cs typeface="Century Gothic"/>
              </a:rPr>
              <a:t>) Affirm? </a:t>
            </a:r>
            <a:r>
              <a:rPr lang="en-AU" sz="2100" dirty="0" smtClean="0">
                <a:latin typeface="Century Gothic"/>
                <a:cs typeface="Century Gothic"/>
              </a:rPr>
              <a:t/>
            </a:r>
            <a:br>
              <a:rPr lang="en-AU" sz="2100" dirty="0" smtClean="0">
                <a:latin typeface="Century Gothic"/>
                <a:cs typeface="Century Gothic"/>
              </a:rPr>
            </a:br>
            <a:r>
              <a:rPr lang="en-AU" sz="2100" dirty="0" smtClean="0">
                <a:latin typeface="Century Gothic"/>
                <a:cs typeface="Century Gothic"/>
              </a:rPr>
              <a:t>(</a:t>
            </a:r>
            <a:r>
              <a:rPr lang="en-AU" sz="2100" dirty="0">
                <a:latin typeface="Century Gothic"/>
                <a:cs typeface="Century Gothic"/>
              </a:rPr>
              <a:t>ii) Challenge</a:t>
            </a:r>
            <a:r>
              <a:rPr lang="en-AU" sz="2100" dirty="0" smtClean="0">
                <a:latin typeface="Century Gothic"/>
                <a:cs typeface="Century Gothic"/>
              </a:rPr>
              <a:t>?</a:t>
            </a:r>
            <a:endParaRPr lang="en-AU" sz="2100" dirty="0">
              <a:latin typeface="Century Gothic"/>
              <a:cs typeface="Century Gothic"/>
            </a:endParaRPr>
          </a:p>
          <a:p>
            <a:pPr marL="446088" indent="-446088"/>
            <a:r>
              <a:rPr lang="en-AU" sz="2100" dirty="0">
                <a:latin typeface="Century Gothic"/>
                <a:cs typeface="Century Gothic"/>
              </a:rPr>
              <a:t>Any other issues arising from the content of these three pages? </a:t>
            </a: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smtClean="0">
                <a:latin typeface="Century Gothic"/>
                <a:cs typeface="Century Gothic"/>
              </a:rPr>
              <a:t>14 </a:t>
            </a:r>
            <a:r>
              <a:rPr lang="en-AU" dirty="0" smtClean="0">
                <a:latin typeface="Century Gothic"/>
                <a:cs typeface="Century Gothic"/>
              </a:rPr>
              <a:t>April 2015</a:t>
            </a:r>
            <a:endParaRPr lang="en-AU" dirty="0">
              <a:latin typeface="Century Gothic"/>
              <a:cs typeface="Century Gothic"/>
            </a:endParaRPr>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1562</TotalTime>
  <Words>421</Words>
  <Application>Microsoft Macintosh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Advantage</vt:lpstr>
      <vt:lpstr>  </vt:lpstr>
      <vt:lpstr>Snapshots  Ireland, Rome, USA </vt:lpstr>
      <vt:lpstr>PowerPoint Presentation</vt:lpstr>
      <vt:lpstr>PowerPoint Presentation</vt:lpstr>
      <vt:lpstr>PowerPoint Presentation</vt:lpstr>
      <vt:lpstr>Snapshots – Ireland, Rome, USA</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21</cp:revision>
  <dcterms:created xsi:type="dcterms:W3CDTF">2015-03-26T23:46:35Z</dcterms:created>
  <dcterms:modified xsi:type="dcterms:W3CDTF">2015-04-14T22:11:55Z</dcterms:modified>
</cp:coreProperties>
</file>