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
  </p:notesMasterIdLst>
  <p:handoutMasterIdLst>
    <p:handoutMasterId r:id="rId11"/>
  </p:handoutMasterIdLst>
  <p:sldIdLst>
    <p:sldId id="256" r:id="rId2"/>
    <p:sldId id="258" r:id="rId3"/>
    <p:sldId id="259" r:id="rId4"/>
    <p:sldId id="269" r:id="rId5"/>
    <p:sldId id="266" r:id="rId6"/>
    <p:sldId id="270" r:id="rId7"/>
    <p:sldId id="264"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0" autoAdjust="0"/>
    <p:restoredTop sz="86482" autoAdjust="0"/>
  </p:normalViewPr>
  <p:slideViewPr>
    <p:cSldViewPr>
      <p:cViewPr varScale="1">
        <p:scale>
          <a:sx n="91" d="100"/>
          <a:sy n="91" d="100"/>
        </p:scale>
        <p:origin x="-38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18/04/15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18/04/15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75-82</a:t>
            </a:r>
            <a:endParaRPr lang="en-AU" dirty="0"/>
          </a:p>
        </p:txBody>
      </p:sp>
      <p:sp>
        <p:nvSpPr>
          <p:cNvPr id="4" name="TextBox 3"/>
          <p:cNvSpPr txBox="1"/>
          <p:nvPr/>
        </p:nvSpPr>
        <p:spPr>
          <a:xfrm>
            <a:off x="885851" y="1124744"/>
            <a:ext cx="3061731" cy="1754327"/>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Sacramental</a:t>
            </a:r>
          </a:p>
          <a:p>
            <a:pPr algn="ctr"/>
            <a:r>
              <a:rPr lang="en-AU" sz="3600" dirty="0" smtClean="0">
                <a:solidFill>
                  <a:schemeClr val="bg1"/>
                </a:solidFill>
                <a:latin typeface="Century Gothic"/>
                <a:cs typeface="Century Gothic"/>
              </a:rPr>
              <a:t>Program</a:t>
            </a:r>
          </a:p>
          <a:p>
            <a:pPr algn="ctr"/>
            <a:r>
              <a:rPr lang="en-AU" sz="3600" dirty="0" smtClean="0">
                <a:solidFill>
                  <a:schemeClr val="bg1"/>
                </a:solidFill>
                <a:latin typeface="Century Gothic"/>
                <a:cs typeface="Century Gothic"/>
              </a:rPr>
              <a:t>Initiatives</a:t>
            </a:r>
            <a:endParaRPr lang="en-US" sz="3600" dirty="0">
              <a:solidFill>
                <a:schemeClr val="bg1"/>
              </a:solidFill>
              <a:latin typeface="Century Gothic"/>
              <a:cs typeface="Century Gothic"/>
            </a:endParaRPr>
          </a:p>
        </p:txBody>
      </p:sp>
      <p:sp>
        <p:nvSpPr>
          <p:cNvPr id="6" name="Subtitle 2"/>
          <p:cNvSpPr txBox="1">
            <a:spLocks/>
          </p:cNvSpPr>
          <p:nvPr/>
        </p:nvSpPr>
        <p:spPr>
          <a:xfrm>
            <a:off x="4860032" y="4869160"/>
            <a:ext cx="2742456" cy="748553"/>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pPr algn="r"/>
            <a:r>
              <a:rPr lang="en-US" i="1" dirty="0" smtClean="0">
                <a:latin typeface="Century Gothic"/>
                <a:cs typeface="Century Gothic"/>
              </a:rPr>
              <a:t>Parish and school initiatives     </a:t>
            </a:r>
            <a:endParaRPr lang="en-US" i="1" dirty="0">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Sacramental Program Initiatives</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Some parish/school initiatives      Pages 75-82</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899592" y="1052737"/>
            <a:ext cx="5400600" cy="5090888"/>
          </a:xfrm>
        </p:spPr>
        <p:txBody>
          <a:bodyPr>
            <a:noAutofit/>
          </a:bodyPr>
          <a:lstStyle/>
          <a:p>
            <a:r>
              <a:rPr lang="en-AU" sz="2400" i="1" dirty="0" smtClean="0">
                <a:latin typeface="Century Gothic"/>
                <a:cs typeface="Century Gothic"/>
              </a:rPr>
              <a:t>These </a:t>
            </a:r>
            <a:r>
              <a:rPr lang="en-AU" sz="2400" i="1" dirty="0">
                <a:latin typeface="Century Gothic"/>
                <a:cs typeface="Century Gothic"/>
              </a:rPr>
              <a:t>pages, 75-82, describe some initiatives taken by schools on the assumption that among the considerable proportion of students who are not of the Catholic faith in Catholic schools there may be some who feel called to enter more fully into the life of the Catholic church. </a:t>
            </a: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908720"/>
            <a:ext cx="7169870" cy="5616624"/>
          </a:xfrm>
        </p:spPr>
        <p:txBody>
          <a:bodyPr>
            <a:noAutofit/>
          </a:bodyPr>
          <a:lstStyle/>
          <a:p>
            <a:pPr marL="446088" indent="-446088"/>
            <a:r>
              <a:rPr lang="en-AU" sz="2400" i="1" dirty="0" smtClean="0">
                <a:latin typeface="Century Gothic"/>
                <a:cs typeface="Century Gothic"/>
              </a:rPr>
              <a:t>In </a:t>
            </a:r>
            <a:r>
              <a:rPr lang="en-AU" sz="2400" i="1" dirty="0">
                <a:latin typeface="Century Gothic"/>
                <a:cs typeface="Century Gothic"/>
              </a:rPr>
              <a:t>the first instance, these students may come from nominal Catholic families but, for a variety of reasons, they have never received the sacraments of initiation. </a:t>
            </a:r>
            <a:endParaRPr lang="en-AU" sz="2400" i="1" dirty="0" smtClean="0">
              <a:latin typeface="Century Gothic"/>
              <a:cs typeface="Century Gothic"/>
            </a:endParaRPr>
          </a:p>
          <a:p>
            <a:pPr marL="446088" indent="-446088"/>
            <a:r>
              <a:rPr lang="en-AU" sz="2400" i="1" dirty="0" smtClean="0">
                <a:latin typeface="Century Gothic"/>
                <a:cs typeface="Century Gothic"/>
              </a:rPr>
              <a:t>Others </a:t>
            </a:r>
            <a:r>
              <a:rPr lang="en-AU" sz="2400" i="1" dirty="0">
                <a:latin typeface="Century Gothic"/>
                <a:cs typeface="Century Gothic"/>
              </a:rPr>
              <a:t>may come from another faith, or non-faith, backgrounds</a:t>
            </a:r>
            <a:r>
              <a:rPr lang="en-AU" sz="2400" i="1" dirty="0" smtClean="0">
                <a:latin typeface="Century Gothic"/>
                <a:cs typeface="Century Gothic"/>
              </a:rPr>
              <a:t>.</a:t>
            </a:r>
          </a:p>
          <a:p>
            <a:pPr marL="446088" indent="-446088"/>
            <a:r>
              <a:rPr lang="en-AU" sz="2400" i="1" dirty="0" smtClean="0">
                <a:latin typeface="Century Gothic"/>
                <a:cs typeface="Century Gothic"/>
              </a:rPr>
              <a:t> </a:t>
            </a:r>
            <a:r>
              <a:rPr lang="en-AU" sz="2400" i="1" dirty="0">
                <a:latin typeface="Century Gothic"/>
                <a:cs typeface="Century Gothic"/>
              </a:rPr>
              <a:t>It is possible that some of these students may wish to integrate more fully into the prayer and liturgical life of the school and so may be open to a catechesis that is sensitive to their condition</a:t>
            </a:r>
            <a:r>
              <a:rPr lang="en-AU" sz="2400" i="1" dirty="0">
                <a:latin typeface="Century Gothic"/>
                <a:cs typeface="Century Gothic"/>
              </a:rPr>
              <a:t>.</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174076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755576" y="836713"/>
            <a:ext cx="5760640" cy="5306912"/>
          </a:xfrm>
        </p:spPr>
        <p:txBody>
          <a:bodyPr>
            <a:noAutofit/>
          </a:bodyPr>
          <a:lstStyle/>
          <a:p>
            <a:r>
              <a:rPr lang="en-AU" sz="2400" i="1" dirty="0" smtClean="0">
                <a:latin typeface="Century Gothic"/>
                <a:cs typeface="Century Gothic"/>
              </a:rPr>
              <a:t>In </a:t>
            </a:r>
            <a:r>
              <a:rPr lang="en-AU" sz="2400" i="1" dirty="0">
                <a:latin typeface="Century Gothic"/>
                <a:cs typeface="Century Gothic"/>
              </a:rPr>
              <a:t>response to such scenarios it has become more common in Catholic schools that policies and programs are being developed to formalise and to promote options for students who want to ‘catch-up on sacraments of initiation’ or to ‘become Catholics’. </a:t>
            </a:r>
            <a:r>
              <a:rPr lang="en-AU" sz="2400" i="1" dirty="0">
                <a:latin typeface="Century Gothic"/>
                <a:cs typeface="Century Gothic"/>
              </a:rPr>
              <a:t>Words of caution here. </a:t>
            </a:r>
            <a:r>
              <a:rPr lang="en-AU" sz="2400" i="1" dirty="0">
                <a:latin typeface="Century Gothic"/>
                <a:cs typeface="Century Gothic"/>
              </a:rPr>
              <a:t>While it is important that such options are made available, it is very important that all implications are fully explained to students and parents/guardians</a:t>
            </a:r>
            <a:r>
              <a:rPr lang="en-AU" sz="2400" i="1" dirty="0" smtClean="0">
                <a:latin typeface="Century Gothic"/>
                <a:cs typeface="Century Gothic"/>
              </a:rPr>
              <a:t>.</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88187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836712"/>
            <a:ext cx="7097862" cy="5289451"/>
          </a:xfrm>
        </p:spPr>
        <p:txBody>
          <a:bodyPr>
            <a:noAutofit/>
          </a:bodyPr>
          <a:lstStyle/>
          <a:p>
            <a:pPr marL="446088" indent="-446088"/>
            <a:r>
              <a:rPr lang="en-AU" sz="2400" i="1" dirty="0" smtClean="0">
                <a:latin typeface="Century Gothic"/>
                <a:cs typeface="Century Gothic"/>
              </a:rPr>
              <a:t>It </a:t>
            </a:r>
            <a:r>
              <a:rPr lang="en-AU" sz="2400" i="1" dirty="0">
                <a:latin typeface="Century Gothic"/>
                <a:cs typeface="Century Gothic"/>
              </a:rPr>
              <a:t>is likewise important that the option is seen as an invitation only and that there are no hints of compulsion or expediency. A given of course is that there be clear communication and collaboration with the relevant local Catholic </a:t>
            </a:r>
            <a:r>
              <a:rPr lang="en-AU" sz="2400" i="1" dirty="0" smtClean="0">
                <a:latin typeface="Century Gothic"/>
                <a:cs typeface="Century Gothic"/>
              </a:rPr>
              <a:t>clergy.</a:t>
            </a:r>
            <a:endParaRPr lang="en-AU" sz="2400" i="1" dirty="0">
              <a:latin typeface="Century Gothic"/>
              <a:cs typeface="Century Gothic"/>
            </a:endParaRPr>
          </a:p>
          <a:p>
            <a:pPr marL="446088" indent="-446088"/>
            <a:r>
              <a:rPr lang="en-AU" sz="2400" i="1" dirty="0">
                <a:latin typeface="Century Gothic"/>
                <a:cs typeface="Century Gothic"/>
              </a:rPr>
              <a:t> It is probable that many Catholic schools are already taking similar initiatives to those described in pages 75-82 of this book. Their inclusion here is just by way of naming projects that are possible and getting the issue on the agenda in the context of other themes in this book. </a:t>
            </a: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Tree>
    <p:extLst>
      <p:ext uri="{BB962C8B-B14F-4D97-AF65-F5344CB8AC3E}">
        <p14:creationId xmlns:p14="http://schemas.microsoft.com/office/powerpoint/2010/main" val="385475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Sacramental Program Initiatives</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Parish/school initiatives       Pages 75-82</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692697"/>
            <a:ext cx="6191157" cy="5450928"/>
          </a:xfrm>
        </p:spPr>
        <p:txBody>
          <a:bodyPr>
            <a:noAutofit/>
          </a:bodyPr>
          <a:lstStyle/>
          <a:p>
            <a:pPr marL="457200" lvl="0" indent="-457200">
              <a:buFont typeface="+mj-lt"/>
              <a:buAutoNum type="arabicPeriod"/>
            </a:pPr>
            <a:r>
              <a:rPr lang="en-AU" sz="2200" dirty="0" smtClean="0">
                <a:latin typeface="Century Gothic"/>
                <a:cs typeface="Century Gothic"/>
              </a:rPr>
              <a:t>What </a:t>
            </a:r>
            <a:r>
              <a:rPr lang="en-AU" sz="2200" dirty="0">
                <a:latin typeface="Century Gothic"/>
                <a:cs typeface="Century Gothic"/>
              </a:rPr>
              <a:t>are your thoughts and feelings about issues arising from the initiatives taken at Patrician Brothers College, Blacktown, St Matthew’s Primary, Windsor, and Holy Cross College, Ryde?</a:t>
            </a:r>
            <a:br>
              <a:rPr lang="en-AU" sz="2200" dirty="0">
                <a:latin typeface="Century Gothic"/>
                <a:cs typeface="Century Gothic"/>
              </a:rPr>
            </a:br>
            <a:endParaRPr lang="en-AU" sz="2200" dirty="0">
              <a:latin typeface="Century Gothic"/>
              <a:cs typeface="Century Gothic"/>
            </a:endParaRPr>
          </a:p>
          <a:p>
            <a:pPr marL="457200" lvl="0" indent="-457200">
              <a:buFont typeface="+mj-lt"/>
              <a:buAutoNum type="arabicPeriod"/>
            </a:pPr>
            <a:r>
              <a:rPr lang="en-AU" sz="2200" dirty="0">
                <a:latin typeface="Century Gothic"/>
                <a:cs typeface="Century Gothic"/>
              </a:rPr>
              <a:t>To what extent do these considerations apply in our school now? </a:t>
            </a:r>
            <a:br>
              <a:rPr lang="en-AU" sz="2200" dirty="0">
                <a:latin typeface="Century Gothic"/>
                <a:cs typeface="Century Gothic"/>
              </a:rPr>
            </a:br>
            <a:endParaRPr lang="en-AU" sz="2200" dirty="0">
              <a:latin typeface="Century Gothic"/>
              <a:cs typeface="Century Gothic"/>
            </a:endParaRPr>
          </a:p>
          <a:p>
            <a:pPr marL="457200" indent="-457200">
              <a:buFont typeface="+mj-lt"/>
              <a:buAutoNum type="arabicPeriod"/>
            </a:pPr>
            <a:r>
              <a:rPr lang="en-AU" sz="2200" dirty="0">
                <a:latin typeface="Century Gothic"/>
                <a:cs typeface="Century Gothic"/>
              </a:rPr>
              <a:t>Are there policies and practices we need to consider in order to be more proactive in enabling some students, who so desire, to enter into a more formal communion with the Catholic Church? </a:t>
            </a:r>
          </a:p>
          <a:p>
            <a:pPr marL="363538" lvl="0" indent="-363538"/>
            <a:endParaRPr lang="en-AU" sz="2200" dirty="0">
              <a:latin typeface="Century Gothic"/>
              <a:cs typeface="Century Gothic"/>
            </a:endParaRPr>
          </a:p>
          <a:p>
            <a:pPr marL="363538" lvl="0" indent="-363538"/>
            <a:endParaRPr lang="en-AU" sz="22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Tree>
    <p:extLst>
      <p:ext uri="{BB962C8B-B14F-4D97-AF65-F5344CB8AC3E}">
        <p14:creationId xmlns:p14="http://schemas.microsoft.com/office/powerpoint/2010/main" val="396710549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4823</TotalTime>
  <Words>388</Words>
  <Application>Microsoft Macintosh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PowerPoint Presentation</vt:lpstr>
      <vt:lpstr>Sacramental Program Initiatives</vt:lpstr>
      <vt:lpstr>PowerPoint Presentation</vt:lpstr>
      <vt:lpstr>PowerPoint Presentation</vt:lpstr>
      <vt:lpstr>PowerPoint Presentation</vt:lpstr>
      <vt:lpstr>PowerPoint Presentation</vt:lpstr>
      <vt:lpstr>Sacramental Program Initiatives</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26</cp:revision>
  <dcterms:created xsi:type="dcterms:W3CDTF">2015-03-26T23:46:35Z</dcterms:created>
  <dcterms:modified xsi:type="dcterms:W3CDTF">2015-04-18T04:37:54Z</dcterms:modified>
</cp:coreProperties>
</file>