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4"/>
  </p:notesMasterIdLst>
  <p:handoutMasterIdLst>
    <p:handoutMasterId r:id="rId15"/>
  </p:handoutMasterIdLst>
  <p:sldIdLst>
    <p:sldId id="256" r:id="rId2"/>
    <p:sldId id="258" r:id="rId3"/>
    <p:sldId id="259" r:id="rId4"/>
    <p:sldId id="266" r:id="rId5"/>
    <p:sldId id="267" r:id="rId6"/>
    <p:sldId id="269" r:id="rId7"/>
    <p:sldId id="270" r:id="rId8"/>
    <p:sldId id="271" r:id="rId9"/>
    <p:sldId id="272" r:id="rId10"/>
    <p:sldId id="264"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82" autoAdjust="0"/>
  </p:normalViewPr>
  <p:slideViewPr>
    <p:cSldViewPr>
      <p:cViewPr varScale="1">
        <p:scale>
          <a:sx n="91" d="100"/>
          <a:sy n="91" d="100"/>
        </p:scale>
        <p:origin x="-384"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23/04/15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23/04/15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565848" y="4653136"/>
            <a:ext cx="4038600" cy="933450"/>
          </a:xfrm>
        </p:spPr>
        <p:txBody>
          <a:bodyPr>
            <a:normAutofit/>
          </a:bodyPr>
          <a:lstStyle/>
          <a:p>
            <a:endParaRPr lang="en-AU" sz="2000"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102-106</a:t>
            </a:r>
            <a:endParaRPr lang="en-AU" dirty="0"/>
          </a:p>
        </p:txBody>
      </p:sp>
      <p:sp>
        <p:nvSpPr>
          <p:cNvPr id="4" name="TextBox 3"/>
          <p:cNvSpPr txBox="1"/>
          <p:nvPr/>
        </p:nvSpPr>
        <p:spPr>
          <a:xfrm>
            <a:off x="927893" y="1580599"/>
            <a:ext cx="2977648" cy="1200329"/>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Religion and </a:t>
            </a:r>
          </a:p>
          <a:p>
            <a:pPr algn="ctr"/>
            <a:r>
              <a:rPr lang="en-AU" sz="3600" dirty="0" smtClean="0">
                <a:solidFill>
                  <a:schemeClr val="bg1"/>
                </a:solidFill>
                <a:latin typeface="Century Gothic"/>
                <a:cs typeface="Century Gothic"/>
              </a:rPr>
              <a:t>Spirituality</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1960" y="4624668"/>
            <a:ext cx="4627240" cy="933450"/>
          </a:xfrm>
        </p:spPr>
        <p:txBody>
          <a:bodyPr>
            <a:noAutofit/>
          </a:bodyPr>
          <a:lstStyle/>
          <a:p>
            <a:r>
              <a:rPr lang="en-AU" i="1" dirty="0" smtClean="0">
                <a:solidFill>
                  <a:schemeClr val="accent6">
                    <a:lumMod val="75000"/>
                  </a:schemeClr>
                </a:solidFill>
                <a:latin typeface="Century Gothic"/>
                <a:cs typeface="Century Gothic"/>
              </a:rPr>
              <a:t>Religion and Spirituality</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a:t>
            </a:r>
            <a:r>
              <a:rPr lang="en-US" i="1" dirty="0" smtClean="0">
                <a:latin typeface="Century Gothic"/>
                <a:cs typeface="Century Gothic"/>
              </a:rPr>
              <a:t>102-106</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272807" cy="5688632"/>
          </a:xfrm>
        </p:spPr>
        <p:txBody>
          <a:bodyPr>
            <a:noAutofit/>
          </a:bodyPr>
          <a:lstStyle/>
          <a:p>
            <a:pPr marL="0" indent="0">
              <a:buNone/>
            </a:pPr>
            <a:r>
              <a:rPr lang="en-AU" sz="2400" b="1" dirty="0" smtClean="0">
                <a:latin typeface="Century Gothic"/>
                <a:cs typeface="Century Gothic"/>
              </a:rPr>
              <a:t>1</a:t>
            </a:r>
            <a:r>
              <a:rPr lang="en-AU" sz="2400" b="1" dirty="0">
                <a:latin typeface="Century Gothic"/>
                <a:cs typeface="Century Gothic"/>
              </a:rPr>
              <a:t>:1 Sharing </a:t>
            </a:r>
          </a:p>
          <a:p>
            <a:pPr marL="544513" indent="-363538"/>
            <a:r>
              <a:rPr lang="en-AU" sz="2400" dirty="0">
                <a:latin typeface="Century Gothic"/>
                <a:cs typeface="Century Gothic"/>
              </a:rPr>
              <a:t>Think of a person you know, or have known, whom you would regard as a spiritual person. Name the qualities you see in this person that support your perception.</a:t>
            </a:r>
            <a:r>
              <a:rPr lang="en-AU" sz="2400" dirty="0">
                <a:latin typeface="Century Gothic"/>
                <a:cs typeface="Century Gothic"/>
              </a:rPr>
              <a:t> </a:t>
            </a:r>
            <a:endParaRPr lang="en-AU" sz="2400" dirty="0" smtClean="0">
              <a:latin typeface="Century Gothic"/>
              <a:cs typeface="Century Gothic"/>
            </a:endParaRPr>
          </a:p>
          <a:p>
            <a:pPr marL="82550" indent="0">
              <a:buNone/>
            </a:pPr>
            <a:r>
              <a:rPr lang="en-AU" sz="2400" b="1" dirty="0" smtClean="0">
                <a:latin typeface="Century Gothic"/>
                <a:cs typeface="Century Gothic"/>
              </a:rPr>
              <a:t>1</a:t>
            </a:r>
            <a:r>
              <a:rPr lang="en-AU" sz="2400" b="1" dirty="0">
                <a:latin typeface="Century Gothic"/>
                <a:cs typeface="Century Gothic"/>
              </a:rPr>
              <a:t>:1 Sharing followed by plenary sharing of perceptions and issues arising</a:t>
            </a:r>
          </a:p>
          <a:p>
            <a:pPr marL="638175" lvl="0" indent="-457200">
              <a:buFont typeface="+mj-lt"/>
              <a:buAutoNum type="arabicPeriod"/>
            </a:pPr>
            <a:r>
              <a:rPr lang="en-AU" sz="2400" dirty="0">
                <a:latin typeface="Century Gothic"/>
                <a:cs typeface="Century Gothic"/>
              </a:rPr>
              <a:t>In your ordinary understanding, what are some perceived differences between religion and spirituality? Likewise, can you name instances where religion and spirituality enrich each other in your own life?</a:t>
            </a:r>
          </a:p>
          <a:p>
            <a:pPr marL="363537" indent="0">
              <a:buNone/>
            </a:pP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11</a:t>
            </a:fld>
            <a:endParaRPr lang="en-AU"/>
          </a:p>
        </p:txBody>
      </p:sp>
    </p:spTree>
    <p:extLst>
      <p:ext uri="{BB962C8B-B14F-4D97-AF65-F5344CB8AC3E}">
        <p14:creationId xmlns:p14="http://schemas.microsoft.com/office/powerpoint/2010/main" val="284374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1052736"/>
            <a:ext cx="6009711" cy="5090889"/>
          </a:xfrm>
        </p:spPr>
        <p:txBody>
          <a:bodyPr>
            <a:noAutofit/>
          </a:bodyPr>
          <a:lstStyle/>
          <a:p>
            <a:pPr marL="457200" lvl="0" indent="-457200">
              <a:buFont typeface="+mj-lt"/>
              <a:buAutoNum type="arabicPeriod" startAt="2"/>
            </a:pPr>
            <a:r>
              <a:rPr lang="en-AU" sz="2400" dirty="0" smtClean="0">
                <a:latin typeface="Century Gothic"/>
                <a:cs typeface="Century Gothic"/>
              </a:rPr>
              <a:t>How </a:t>
            </a:r>
            <a:r>
              <a:rPr lang="en-AU" sz="2400" dirty="0">
                <a:latin typeface="Century Gothic"/>
                <a:cs typeface="Century Gothic"/>
              </a:rPr>
              <a:t>do these considerations of religion and spirituality apply to the building of a Catholic culture within our school</a:t>
            </a:r>
            <a:r>
              <a:rPr lang="en-AU" sz="2400" dirty="0" smtClean="0">
                <a:latin typeface="Century Gothic"/>
                <a:cs typeface="Century Gothic"/>
              </a:rPr>
              <a:t>?</a:t>
            </a:r>
            <a:br>
              <a:rPr lang="en-AU" sz="2400" dirty="0" smtClean="0">
                <a:latin typeface="Century Gothic"/>
                <a:cs typeface="Century Gothic"/>
              </a:rPr>
            </a:br>
            <a:endParaRPr lang="en-AU" sz="2400" dirty="0" smtClean="0">
              <a:latin typeface="Century Gothic"/>
              <a:cs typeface="Century Gothic"/>
            </a:endParaRPr>
          </a:p>
          <a:p>
            <a:pPr marL="457200" lvl="0" indent="-457200">
              <a:buFont typeface="+mj-lt"/>
              <a:buAutoNum type="arabicPeriod" startAt="2"/>
            </a:pPr>
            <a:r>
              <a:rPr lang="en-AU" sz="2400" dirty="0" smtClean="0">
                <a:latin typeface="Century Gothic"/>
                <a:cs typeface="Century Gothic"/>
              </a:rPr>
              <a:t>Pages </a:t>
            </a:r>
            <a:r>
              <a:rPr lang="en-AU" sz="2400" dirty="0">
                <a:latin typeface="Century Gothic"/>
                <a:cs typeface="Century Gothic"/>
              </a:rPr>
              <a:t>105 &amp; 106 in the book have short extracts that offer perspectives on the dance between religion and spirituality in a Catholic context. What are some perspectives that you find (</a:t>
            </a:r>
            <a:r>
              <a:rPr lang="en-AU" sz="2400" dirty="0" err="1">
                <a:latin typeface="Century Gothic"/>
                <a:cs typeface="Century Gothic"/>
              </a:rPr>
              <a:t>i</a:t>
            </a:r>
            <a:r>
              <a:rPr lang="en-AU" sz="2400" dirty="0">
                <a:latin typeface="Century Gothic"/>
                <a:cs typeface="Century Gothic"/>
              </a:rPr>
              <a:t>) Affirming</a:t>
            </a:r>
            <a:r>
              <a:rPr lang="en-AU" sz="2400">
                <a:latin typeface="Century Gothic"/>
                <a:cs typeface="Century Gothic"/>
              </a:rPr>
              <a:t>? </a:t>
            </a:r>
            <a:r>
              <a:rPr lang="en-AU" sz="2400" smtClean="0">
                <a:latin typeface="Century Gothic"/>
                <a:cs typeface="Century Gothic"/>
              </a:rPr>
              <a:t/>
            </a:r>
            <a:br>
              <a:rPr lang="en-AU" sz="2400" smtClean="0">
                <a:latin typeface="Century Gothic"/>
                <a:cs typeface="Century Gothic"/>
              </a:rPr>
            </a:br>
            <a:r>
              <a:rPr lang="en-AU" sz="2400" smtClean="0">
                <a:latin typeface="Century Gothic"/>
                <a:cs typeface="Century Gothic"/>
              </a:rPr>
              <a:t>(</a:t>
            </a:r>
            <a:r>
              <a:rPr lang="en-AU" sz="2400" dirty="0">
                <a:latin typeface="Century Gothic"/>
                <a:cs typeface="Century Gothic"/>
              </a:rPr>
              <a:t>ii) Challenging? (iii) Perplexing?</a:t>
            </a:r>
            <a:r>
              <a:rPr lang="en-AU" sz="2400" dirty="0">
                <a:latin typeface="Century Gothic"/>
                <a:cs typeface="Century Gothic"/>
              </a:rPr>
              <a:t> </a:t>
            </a:r>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12</a:t>
            </a:fld>
            <a:endParaRPr lang="en-AU"/>
          </a:p>
        </p:txBody>
      </p:sp>
    </p:spTree>
    <p:extLst>
      <p:ext uri="{BB962C8B-B14F-4D97-AF65-F5344CB8AC3E}">
        <p14:creationId xmlns:p14="http://schemas.microsoft.com/office/powerpoint/2010/main" val="366210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5936" y="4624668"/>
            <a:ext cx="4843264" cy="933450"/>
          </a:xfrm>
        </p:spPr>
        <p:txBody>
          <a:bodyPr>
            <a:noAutofit/>
          </a:bodyPr>
          <a:lstStyle/>
          <a:p>
            <a:r>
              <a:rPr lang="en-AU" i="1" dirty="0" smtClean="0">
                <a:solidFill>
                  <a:schemeClr val="accent6">
                    <a:lumMod val="75000"/>
                  </a:schemeClr>
                </a:solidFill>
                <a:latin typeface="Century Gothic"/>
                <a:cs typeface="Century Gothic"/>
              </a:rPr>
              <a:t>Religion and Spirituality</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a:t>
            </a:r>
            <a:r>
              <a:rPr lang="en-US" i="1" dirty="0" smtClean="0">
                <a:latin typeface="Century Gothic"/>
                <a:cs typeface="Century Gothic"/>
              </a:rPr>
              <a:t>102-106</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476672"/>
            <a:ext cx="7313886" cy="5976664"/>
          </a:xfrm>
        </p:spPr>
        <p:txBody>
          <a:bodyPr>
            <a:noAutofit/>
          </a:bodyPr>
          <a:lstStyle/>
          <a:p>
            <a:pPr marL="544513" lvl="0" indent="-363538"/>
            <a:r>
              <a:rPr lang="en-AU" sz="2400" dirty="0" smtClean="0">
                <a:latin typeface="Century Gothic"/>
                <a:cs typeface="Century Gothic"/>
              </a:rPr>
              <a:t>Despite </a:t>
            </a:r>
            <a:r>
              <a:rPr lang="en-AU" sz="2400" dirty="0">
                <a:latin typeface="Century Gothic"/>
                <a:cs typeface="Century Gothic"/>
              </a:rPr>
              <a:t>the advances and sophistication of life in the Western world, fear, anxiety, insecurity, and lack of trust are at unprecedented levels . Some symptoms: widespread addictions, increased incidence of mental health problems, fragmentation of traditional family structures, proliferation of security provisions and public surveillance, economic volatility, corporate corruption, global warming and many more</a:t>
            </a:r>
            <a:r>
              <a:rPr lang="en-AU" sz="2400" dirty="0" smtClean="0">
                <a:latin typeface="Century Gothic"/>
                <a:cs typeface="Century Gothic"/>
              </a:rPr>
              <a:t>.</a:t>
            </a:r>
            <a:endParaRPr lang="en-AU" sz="2400" dirty="0">
              <a:latin typeface="Century Gothic"/>
              <a:cs typeface="Century Gothic"/>
            </a:endParaRPr>
          </a:p>
          <a:p>
            <a:pPr marL="544513" indent="-363538"/>
            <a:r>
              <a:rPr lang="en-AU" sz="2400" dirty="0">
                <a:latin typeface="Century Gothic"/>
                <a:cs typeface="Century Gothic"/>
              </a:rPr>
              <a:t>At a time of apparent loss of surety about once enduring life pillars, many are drawn to search for deeper sources of meaning and purpose within themselves. </a:t>
            </a: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827584" y="1506464"/>
            <a:ext cx="5688632" cy="3002656"/>
          </a:xfrm>
        </p:spPr>
        <p:txBody>
          <a:bodyPr>
            <a:noAutofit/>
          </a:bodyPr>
          <a:lstStyle/>
          <a:p>
            <a:pPr lvl="0"/>
            <a:r>
              <a:rPr lang="en-AU" sz="2400" dirty="0" smtClean="0">
                <a:latin typeface="Century Gothic"/>
                <a:cs typeface="Century Gothic"/>
              </a:rPr>
              <a:t>A </a:t>
            </a:r>
            <a:r>
              <a:rPr lang="en-AU" sz="2400" dirty="0">
                <a:latin typeface="Century Gothic"/>
                <a:cs typeface="Century Gothic"/>
              </a:rPr>
              <a:t>pervasive materialist mentality, along with a variety of forms of religious fundamentalism and church scandals, have led to widespread disaffection with institutionalised religion.</a:t>
            </a:r>
            <a:br>
              <a:rPr lang="en-AU" sz="2400" dirty="0">
                <a:latin typeface="Century Gothic"/>
                <a:cs typeface="Century Gothic"/>
              </a:rPr>
            </a:b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88187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052736"/>
            <a:ext cx="7097862" cy="4752528"/>
          </a:xfrm>
        </p:spPr>
        <p:txBody>
          <a:bodyPr>
            <a:normAutofit/>
          </a:bodyPr>
          <a:lstStyle/>
          <a:p>
            <a:pPr marL="628650" indent="-447675"/>
            <a:r>
              <a:rPr lang="en-AU" sz="2400" dirty="0" smtClean="0">
                <a:latin typeface="Century Gothic"/>
                <a:cs typeface="Century Gothic"/>
              </a:rPr>
              <a:t>In </a:t>
            </a:r>
            <a:r>
              <a:rPr lang="en-AU" sz="2400" dirty="0">
                <a:latin typeface="Century Gothic"/>
                <a:cs typeface="Century Gothic"/>
              </a:rPr>
              <a:t>the face of what is sometimes called this ‘loss of soul’ in Western culture, recent decades have witnessed a considerable increase in a range of quests for spirituality. Melbourne-based author and speaker, David </a:t>
            </a:r>
            <a:r>
              <a:rPr lang="en-AU" sz="2400" dirty="0" err="1">
                <a:latin typeface="Century Gothic"/>
                <a:cs typeface="Century Gothic"/>
              </a:rPr>
              <a:t>Tacey</a:t>
            </a:r>
            <a:r>
              <a:rPr lang="en-AU" sz="2400" dirty="0">
                <a:latin typeface="Century Gothic"/>
                <a:cs typeface="Century Gothic"/>
              </a:rPr>
              <a:t> (2007), calls it a ‘spiritual revolution’. At best, this new added interest in spirituality is a response to a hunger of the soul, a yearning for personal commitment to transcendence, and is  a refreshing  move worthy of encouragement. </a:t>
            </a:r>
            <a:endParaRPr lang="en-AU" sz="24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348824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7545" y="1052736"/>
            <a:ext cx="5976664" cy="3888432"/>
          </a:xfrm>
        </p:spPr>
        <p:txBody>
          <a:bodyPr>
            <a:noAutofit/>
          </a:bodyPr>
          <a:lstStyle/>
          <a:p>
            <a:pPr marL="628650" lvl="0" indent="-447675">
              <a:buSzPct val="150000"/>
              <a:buFont typeface="Wingdings" charset="2"/>
              <a:buChar char="§"/>
            </a:pPr>
            <a:r>
              <a:rPr lang="en-AU" sz="2400" dirty="0" smtClean="0">
                <a:latin typeface="Century Gothic"/>
                <a:cs typeface="Century Gothic"/>
              </a:rPr>
              <a:t>The </a:t>
            </a:r>
            <a:r>
              <a:rPr lang="en-AU" sz="2400" dirty="0">
                <a:latin typeface="Century Gothic"/>
                <a:cs typeface="Century Gothic"/>
              </a:rPr>
              <a:t>truth is that spirituality is a broad umbrella. </a:t>
            </a:r>
            <a:r>
              <a:rPr lang="en-AU" sz="2400" dirty="0">
                <a:latin typeface="Century Gothic"/>
                <a:cs typeface="Century Gothic"/>
              </a:rPr>
              <a:t>All human beings possess a spiritual dimension.  See page 103 in the book for a list of commonly held qualities of  a spiritual person. There may be billions of people in the world who have those qualities in varying degrees but who are not committed to any religious faith.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13046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313886" cy="6048672"/>
          </a:xfrm>
        </p:spPr>
        <p:txBody>
          <a:bodyPr>
            <a:normAutofit/>
          </a:bodyPr>
          <a:lstStyle/>
          <a:p>
            <a:pPr marL="446088" lvl="0" indent="-361950"/>
            <a:r>
              <a:rPr lang="en-AU" sz="2300" dirty="0" smtClean="0">
                <a:latin typeface="Century Gothic"/>
                <a:cs typeface="Century Gothic"/>
              </a:rPr>
              <a:t>Authentic </a:t>
            </a:r>
            <a:r>
              <a:rPr lang="en-AU" sz="2300" dirty="0">
                <a:latin typeface="Century Gothic"/>
                <a:cs typeface="Century Gothic"/>
              </a:rPr>
              <a:t>Christian spirituality differs from other </a:t>
            </a:r>
            <a:r>
              <a:rPr lang="en-AU" sz="2300" dirty="0" err="1">
                <a:latin typeface="Century Gothic"/>
                <a:cs typeface="Century Gothic"/>
              </a:rPr>
              <a:t>spiritualities</a:t>
            </a:r>
            <a:r>
              <a:rPr lang="en-AU" sz="2300" dirty="0">
                <a:latin typeface="Century Gothic"/>
                <a:cs typeface="Century Gothic"/>
              </a:rPr>
              <a:t> in that it has as a base belief in God along with a belief in the Incarnation whereby God became human in the person of Jesus.  The ‘way of Jesus’ is integral to Christian spirituality thereby giving it an orientation to others whereas many other </a:t>
            </a:r>
            <a:r>
              <a:rPr lang="en-AU" sz="2300" dirty="0" err="1">
                <a:latin typeface="Century Gothic"/>
                <a:cs typeface="Century Gothic"/>
              </a:rPr>
              <a:t>spiritualities</a:t>
            </a:r>
            <a:r>
              <a:rPr lang="en-AU" sz="2300" dirty="0">
                <a:latin typeface="Century Gothic"/>
                <a:cs typeface="Century Gothic"/>
              </a:rPr>
              <a:t> have a strong ego focus. The concept of Christian spiritualty entered the human narrative from the writings of St Paul in his frequent mention of ‘people of the Spirit’. </a:t>
            </a:r>
            <a:endParaRPr lang="en-US" sz="23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174982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7556313" cy="5400600"/>
          </a:xfrm>
        </p:spPr>
        <p:txBody>
          <a:bodyPr>
            <a:normAutofit lnSpcReduction="10000"/>
          </a:bodyPr>
          <a:lstStyle/>
          <a:p>
            <a:pPr marL="628650" indent="-447675"/>
            <a:r>
              <a:rPr lang="en-AU" sz="2400" dirty="0" smtClean="0">
                <a:latin typeface="Century Gothic"/>
                <a:cs typeface="Century Gothic"/>
              </a:rPr>
              <a:t>In </a:t>
            </a:r>
            <a:r>
              <a:rPr lang="en-AU" sz="2400" dirty="0">
                <a:latin typeface="Century Gothic"/>
                <a:cs typeface="Century Gothic"/>
              </a:rPr>
              <a:t>a general sense, religion may be taken to describe the norms, structures, symbols and rituals which give identity and expression to sacred and cherished beliefs. </a:t>
            </a:r>
            <a:r>
              <a:rPr lang="en-AU" sz="2400" dirty="0">
                <a:latin typeface="Century Gothic"/>
                <a:cs typeface="Century Gothic"/>
              </a:rPr>
              <a:t>It is as old as the human race. In more recent times especially, religion has assumed a bad image because of many apparently </a:t>
            </a:r>
            <a:r>
              <a:rPr lang="en-AU" sz="2400" dirty="0" err="1">
                <a:latin typeface="Century Gothic"/>
                <a:cs typeface="Century Gothic"/>
              </a:rPr>
              <a:t>senselesss</a:t>
            </a:r>
            <a:r>
              <a:rPr lang="en-AU" sz="2400" dirty="0">
                <a:latin typeface="Century Gothic"/>
                <a:cs typeface="Century Gothic"/>
              </a:rPr>
              <a:t> things done in the name of religion. Besides, religion is frequently and unfairly caricatured in the public forum through misunderstanding and bias. Ideally, religion and spirituality are two sides of the one coin, partners not strangers. Increasingly, people may be heard to say: ‘I’m spiritual but I’m not religious’…a false dichotomy? </a:t>
            </a:r>
            <a:endParaRPr lang="en-US" sz="24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8</a:t>
            </a:fld>
            <a:endParaRPr lang="en-AU"/>
          </a:p>
        </p:txBody>
      </p:sp>
    </p:spTree>
    <p:extLst>
      <p:ext uri="{BB962C8B-B14F-4D97-AF65-F5344CB8AC3E}">
        <p14:creationId xmlns:p14="http://schemas.microsoft.com/office/powerpoint/2010/main" val="192738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06505" y="980729"/>
            <a:ext cx="6191157" cy="5162896"/>
          </a:xfrm>
        </p:spPr>
        <p:txBody>
          <a:bodyPr>
            <a:normAutofit/>
          </a:bodyPr>
          <a:lstStyle/>
          <a:p>
            <a:pPr marL="628650" indent="-447675">
              <a:buSzPct val="150000"/>
              <a:buFont typeface="Wingdings" charset="2"/>
              <a:buChar char="§"/>
            </a:pPr>
            <a:r>
              <a:rPr lang="en-AU" sz="2400" dirty="0" smtClean="0">
                <a:latin typeface="Century Gothic"/>
                <a:cs typeface="Century Gothic"/>
              </a:rPr>
              <a:t>Scholar </a:t>
            </a:r>
            <a:r>
              <a:rPr lang="en-AU" sz="2400" dirty="0">
                <a:latin typeface="Century Gothic"/>
                <a:cs typeface="Century Gothic"/>
              </a:rPr>
              <a:t>and author, Sandra M. </a:t>
            </a:r>
            <a:r>
              <a:rPr lang="en-AU" sz="2400" dirty="0" err="1">
                <a:latin typeface="Century Gothic"/>
                <a:cs typeface="Century Gothic"/>
              </a:rPr>
              <a:t>Schneiders</a:t>
            </a:r>
            <a:r>
              <a:rPr lang="en-AU" sz="2400" dirty="0">
                <a:latin typeface="Century Gothic"/>
                <a:cs typeface="Century Gothic"/>
              </a:rPr>
              <a:t>  (USA) articulates a proposition with much merit  (page 106 in the book): </a:t>
            </a:r>
            <a:r>
              <a:rPr lang="en-AU" sz="2400" dirty="0" smtClean="0">
                <a:latin typeface="Century Gothic"/>
                <a:cs typeface="Century Gothic"/>
              </a:rPr>
              <a:t/>
            </a:r>
            <a:br>
              <a:rPr lang="en-AU" sz="2400" dirty="0" smtClean="0">
                <a:latin typeface="Century Gothic"/>
                <a:cs typeface="Century Gothic"/>
              </a:rPr>
            </a:br>
            <a:r>
              <a:rPr lang="en-AU" sz="2400" dirty="0" smtClean="0">
                <a:latin typeface="Century Gothic"/>
                <a:cs typeface="Century Gothic"/>
              </a:rPr>
              <a:t/>
            </a:r>
            <a:br>
              <a:rPr lang="en-AU" sz="2400" dirty="0" smtClean="0">
                <a:latin typeface="Century Gothic"/>
                <a:cs typeface="Century Gothic"/>
              </a:rPr>
            </a:br>
            <a:r>
              <a:rPr lang="en-AU" sz="2400" i="1" dirty="0" smtClean="0">
                <a:latin typeface="Century Gothic"/>
                <a:cs typeface="Century Gothic"/>
              </a:rPr>
              <a:t>‘</a:t>
            </a:r>
            <a:r>
              <a:rPr lang="en-AU" sz="2400" i="1" dirty="0">
                <a:latin typeface="Century Gothic"/>
                <a:cs typeface="Century Gothic"/>
              </a:rPr>
              <a:t>Religion that is uninformed by spirituality is dead, and often deadly; while spirituality that lacks the structural and functional resources of institutionalised religious tradition is rootless, often fruitless, for both the individual and society.’</a:t>
            </a:r>
            <a:r>
              <a:rPr lang="en-AU" sz="2400" dirty="0">
                <a:latin typeface="Century Gothic"/>
                <a:cs typeface="Century Gothic"/>
              </a:rPr>
              <a:t>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9</a:t>
            </a:fld>
            <a:endParaRPr lang="en-AU"/>
          </a:p>
        </p:txBody>
      </p:sp>
    </p:spTree>
    <p:extLst>
      <p:ext uri="{BB962C8B-B14F-4D97-AF65-F5344CB8AC3E}">
        <p14:creationId xmlns:p14="http://schemas.microsoft.com/office/powerpoint/2010/main" val="4221733383"/>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2995</TotalTime>
  <Words>644</Words>
  <Application>Microsoft Macintosh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Advantage</vt:lpstr>
      <vt:lpstr>PowerPoint Presentation</vt:lpstr>
      <vt:lpstr>Religion and Spirituality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Religion and Spirituality</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28</cp:revision>
  <dcterms:created xsi:type="dcterms:W3CDTF">2015-03-26T23:46:35Z</dcterms:created>
  <dcterms:modified xsi:type="dcterms:W3CDTF">2015-04-22T21:20:00Z</dcterms:modified>
</cp:coreProperties>
</file>