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67" r:id="rId4"/>
    <p:sldId id="269" r:id="rId5"/>
    <p:sldId id="270" r:id="rId6"/>
    <p:sldId id="271" r:id="rId7"/>
    <p:sldId id="272" r:id="rId8"/>
    <p:sldId id="273"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84" autoAdjust="0"/>
    <p:restoredTop sz="86482" autoAdjust="0"/>
  </p:normalViewPr>
  <p:slideViewPr>
    <p:cSldViewPr>
      <p:cViewPr varScale="1">
        <p:scale>
          <a:sx n="81" d="100"/>
          <a:sy n="81" d="100"/>
        </p:scale>
        <p:origin x="-856" y="-120"/>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9/05/15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9/05/15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113-119</a:t>
            </a:r>
            <a:endParaRPr lang="en-AU" dirty="0"/>
          </a:p>
        </p:txBody>
      </p:sp>
      <p:sp>
        <p:nvSpPr>
          <p:cNvPr id="4" name="TextBox 3"/>
          <p:cNvSpPr txBox="1"/>
          <p:nvPr/>
        </p:nvSpPr>
        <p:spPr>
          <a:xfrm>
            <a:off x="778114" y="1048668"/>
            <a:ext cx="3277234" cy="1754327"/>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Relationships</a:t>
            </a:r>
          </a:p>
          <a:p>
            <a:pPr algn="ctr"/>
            <a:r>
              <a:rPr lang="en-AU" sz="3600" dirty="0" smtClean="0">
                <a:solidFill>
                  <a:schemeClr val="bg1"/>
                </a:solidFill>
                <a:latin typeface="Century Gothic"/>
                <a:cs typeface="Century Gothic"/>
              </a:rPr>
              <a:t>And Sexuality </a:t>
            </a:r>
          </a:p>
          <a:p>
            <a:pPr algn="ctr"/>
            <a:r>
              <a:rPr lang="en-AU" sz="3600" dirty="0" smtClean="0">
                <a:solidFill>
                  <a:schemeClr val="bg1"/>
                </a:solidFill>
                <a:latin typeface="Century Gothic"/>
                <a:cs typeface="Century Gothic"/>
              </a:rPr>
              <a:t>For Teenagers</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24744"/>
            <a:ext cx="7056783" cy="5184576"/>
          </a:xfrm>
        </p:spPr>
        <p:txBody>
          <a:bodyPr>
            <a:noAutofit/>
          </a:bodyPr>
          <a:lstStyle/>
          <a:p>
            <a:pPr marL="457200" lvl="0" indent="-457200">
              <a:buFont typeface="+mj-lt"/>
              <a:buAutoNum type="arabicPeriod"/>
            </a:pPr>
            <a:r>
              <a:rPr lang="en-AU" sz="2400" dirty="0" smtClean="0">
                <a:latin typeface="Century Gothic"/>
                <a:cs typeface="Century Gothic"/>
              </a:rPr>
              <a:t>What </a:t>
            </a:r>
            <a:r>
              <a:rPr lang="en-AU" sz="2400" dirty="0">
                <a:latin typeface="Century Gothic"/>
                <a:cs typeface="Century Gothic"/>
              </a:rPr>
              <a:t>are your thoughts and feelings about prevailing attitudes to sexuality and sex in Western society</a:t>
            </a:r>
            <a:r>
              <a:rPr lang="en-AU" sz="2400" dirty="0" smtClean="0">
                <a:latin typeface="Century Gothic"/>
                <a:cs typeface="Century Gothic"/>
              </a:rPr>
              <a:t>?</a:t>
            </a:r>
            <a:endParaRPr lang="en-AU" sz="2400" dirty="0">
              <a:latin typeface="Century Gothic"/>
              <a:cs typeface="Century Gothic"/>
            </a:endParaRPr>
          </a:p>
          <a:p>
            <a:pPr marL="457200" lvl="0" indent="-457200">
              <a:buFont typeface="+mj-lt"/>
              <a:buAutoNum type="arabicPeriod"/>
            </a:pPr>
            <a:r>
              <a:rPr lang="en-AU" sz="2400" dirty="0">
                <a:latin typeface="Century Gothic"/>
                <a:cs typeface="Century Gothic"/>
              </a:rPr>
              <a:t>In our school what is the quality of provision of formal programs on sexuality and relationships, appropriate to the age and stage of development of the students, and that are grounded in Christian morality within the Catholic tradition</a:t>
            </a:r>
            <a:r>
              <a:rPr lang="en-AU" sz="2400" dirty="0" smtClean="0">
                <a:latin typeface="Century Gothic"/>
                <a:cs typeface="Century Gothic"/>
              </a:rPr>
              <a:t>?</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284374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95536" y="764704"/>
            <a:ext cx="6264695" cy="5378921"/>
          </a:xfrm>
        </p:spPr>
        <p:txBody>
          <a:bodyPr>
            <a:noAutofit/>
          </a:bodyPr>
          <a:lstStyle/>
          <a:p>
            <a:pPr marL="457200" lvl="0" indent="-457200">
              <a:buFont typeface="+mj-lt"/>
              <a:buAutoNum type="arabicPeriod" startAt="3"/>
            </a:pPr>
            <a:r>
              <a:rPr lang="en-AU" sz="2400" dirty="0" smtClean="0">
                <a:latin typeface="Century Gothic"/>
                <a:cs typeface="Century Gothic"/>
              </a:rPr>
              <a:t>What are your thoughts about the training and formation experiences available to teachers to enable them to feel competent, confident, and comfortable, especially with teenagers, in the implementation of a curriculum dealing with sexuality and relationships from a Christian perspective?</a:t>
            </a:r>
            <a:br>
              <a:rPr lang="en-AU" sz="2400" dirty="0" smtClean="0">
                <a:latin typeface="Century Gothic"/>
                <a:cs typeface="Century Gothic"/>
              </a:rPr>
            </a:br>
            <a:endParaRPr lang="en-AU" sz="2400" dirty="0" smtClean="0">
              <a:latin typeface="Century Gothic"/>
              <a:cs typeface="Century Gothic"/>
            </a:endParaRPr>
          </a:p>
          <a:p>
            <a:pPr marL="457200" indent="-457200">
              <a:buFont typeface="+mj-lt"/>
              <a:buAutoNum type="arabicPeriod" startAt="3"/>
            </a:pPr>
            <a:r>
              <a:rPr lang="en-AU" sz="2400" dirty="0" smtClean="0">
                <a:latin typeface="Century Gothic"/>
                <a:cs typeface="Century Gothic"/>
              </a:rPr>
              <a:t>Are there initiatives taken by the school in seeking to collaborate with families in this important area of student development? </a:t>
            </a:r>
          </a:p>
          <a:p>
            <a:pPr marL="457200" lvl="0" indent="-457200">
              <a:buFont typeface="+mj-lt"/>
              <a:buAutoNum type="arabicPeriod" startAt="3"/>
            </a:pPr>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366210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4624668"/>
            <a:ext cx="5131296" cy="933450"/>
          </a:xfrm>
        </p:spPr>
        <p:txBody>
          <a:bodyPr>
            <a:noAutofit/>
          </a:bodyPr>
          <a:lstStyle/>
          <a:p>
            <a:r>
              <a:rPr lang="en-AU" i="1" dirty="0" smtClean="0">
                <a:solidFill>
                  <a:schemeClr val="accent6">
                    <a:lumMod val="75000"/>
                  </a:schemeClr>
                </a:solidFill>
                <a:latin typeface="Century Gothic"/>
                <a:cs typeface="Century Gothic"/>
              </a:rPr>
              <a:t>Relationships and Sexuality for Teenagers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113-119</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64704"/>
            <a:ext cx="7241877" cy="5544616"/>
          </a:xfrm>
        </p:spPr>
        <p:txBody>
          <a:bodyPr>
            <a:normAutofit fontScale="92500"/>
          </a:bodyPr>
          <a:lstStyle/>
          <a:p>
            <a:pPr marL="446088" lvl="0" indent="-446088"/>
            <a:r>
              <a:rPr lang="en-AU" sz="2400" dirty="0" smtClean="0">
                <a:latin typeface="Century Gothic"/>
                <a:cs typeface="Century Gothic"/>
              </a:rPr>
              <a:t>Many </a:t>
            </a:r>
            <a:r>
              <a:rPr lang="en-AU" sz="2400" dirty="0">
                <a:latin typeface="Century Gothic"/>
                <a:cs typeface="Century Gothic"/>
              </a:rPr>
              <a:t>Catholic teenagers become alienated from their faith because of their perception of a gap between the church’s teaching on sexual morality and their own lived experience</a:t>
            </a:r>
            <a:r>
              <a:rPr lang="en-AU" sz="2400" dirty="0" smtClean="0">
                <a:latin typeface="Century Gothic"/>
                <a:cs typeface="Century Gothic"/>
              </a:rPr>
              <a:t>.</a:t>
            </a:r>
            <a:endParaRPr lang="en-AU" sz="2400" dirty="0">
              <a:latin typeface="Century Gothic"/>
              <a:cs typeface="Century Gothic"/>
            </a:endParaRPr>
          </a:p>
          <a:p>
            <a:pPr marL="446088" indent="-446088"/>
            <a:r>
              <a:rPr lang="en-AU" sz="2400" dirty="0">
                <a:latin typeface="Century Gothic"/>
                <a:cs typeface="Century Gothic"/>
              </a:rPr>
              <a:t>In secondary schools especially, it can happen that responsibility for relevant and appropriate education in sexuality and relationships is unclear unless there is close collaboration in the implementation of those strands of the Personal Development Health and Physical Education (PDHPE) and Religious Education curricula. In the public forum sex education is often erroneously understood as the mere transmission of information without any reference to guiding moral principles. </a:t>
            </a:r>
          </a:p>
        </p:txBody>
      </p:sp>
      <p:sp>
        <p:nvSpPr>
          <p:cNvPr id="4" name="Slide Number Placeholder 3"/>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348824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5" y="1556792"/>
            <a:ext cx="5976664" cy="4248472"/>
          </a:xfrm>
        </p:spPr>
        <p:txBody>
          <a:bodyPr>
            <a:noAutofit/>
          </a:bodyPr>
          <a:lstStyle/>
          <a:p>
            <a:pPr marL="446088" lvl="0" indent="-446088">
              <a:buSzPct val="150000"/>
              <a:buFont typeface="Wingdings" charset="2"/>
              <a:buChar char="§"/>
            </a:pPr>
            <a:r>
              <a:rPr lang="en-AU" sz="2400" dirty="0" smtClean="0">
                <a:latin typeface="Century Gothic"/>
                <a:cs typeface="Century Gothic"/>
              </a:rPr>
              <a:t>All </a:t>
            </a:r>
            <a:r>
              <a:rPr lang="en-AU" sz="2400" dirty="0">
                <a:latin typeface="Century Gothic"/>
                <a:cs typeface="Century Gothic"/>
              </a:rPr>
              <a:t>such education needs to acknowledge the reality of the highly sexualised society in which we live and to bring enduring principles of respect and love to an open and enlightened treatment of attitudes and behaviours which impact on human dignity. </a:t>
            </a: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13046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764705"/>
            <a:ext cx="6191157" cy="5378920"/>
          </a:xfrm>
        </p:spPr>
        <p:txBody>
          <a:bodyPr>
            <a:normAutofit/>
          </a:bodyPr>
          <a:lstStyle/>
          <a:p>
            <a:pPr lvl="0"/>
            <a:r>
              <a:rPr lang="en-AU" sz="2400" dirty="0" smtClean="0">
                <a:latin typeface="Century Gothic"/>
                <a:cs typeface="Century Gothic"/>
              </a:rPr>
              <a:t>There </a:t>
            </a:r>
            <a:r>
              <a:rPr lang="en-AU" sz="2400" dirty="0">
                <a:latin typeface="Century Gothic"/>
                <a:cs typeface="Century Gothic"/>
              </a:rPr>
              <a:t>is the need to contextualise the whole notion of sexuality within a proper understanding of love. It may be helpful to explore three types of love that are commonly proposed as: </a:t>
            </a:r>
            <a:r>
              <a:rPr lang="en-AU" sz="2400" dirty="0" smtClean="0">
                <a:latin typeface="Century Gothic"/>
                <a:cs typeface="Century Gothic"/>
              </a:rPr>
              <a:t/>
            </a:r>
            <a:br>
              <a:rPr lang="en-AU" sz="2400" dirty="0" smtClean="0">
                <a:latin typeface="Century Gothic"/>
                <a:cs typeface="Century Gothic"/>
              </a:rPr>
            </a:br>
            <a:endParaRPr lang="en-AU" sz="2400" dirty="0">
              <a:latin typeface="Century Gothic"/>
              <a:cs typeface="Century Gothic"/>
            </a:endParaRPr>
          </a:p>
          <a:p>
            <a:pPr marL="712788" lvl="2" indent="-342900">
              <a:buSzPct val="150000"/>
              <a:buFont typeface="Wingdings" charset="2"/>
              <a:buChar char="§"/>
            </a:pPr>
            <a:r>
              <a:rPr lang="en-AU" sz="2400" dirty="0" smtClean="0">
                <a:latin typeface="Century Gothic"/>
                <a:cs typeface="Century Gothic"/>
              </a:rPr>
              <a:t>AGAPE </a:t>
            </a:r>
            <a:r>
              <a:rPr lang="en-AU" sz="2400" dirty="0">
                <a:latin typeface="Century Gothic"/>
                <a:cs typeface="Century Gothic"/>
              </a:rPr>
              <a:t>– unconditional love, regardless of </a:t>
            </a:r>
            <a:r>
              <a:rPr lang="en-AU" sz="2400" dirty="0" smtClean="0">
                <a:latin typeface="Century Gothic"/>
                <a:cs typeface="Century Gothic"/>
              </a:rPr>
              <a:t>flaws </a:t>
            </a:r>
            <a:r>
              <a:rPr lang="en-AU" sz="2400" dirty="0">
                <a:latin typeface="Century Gothic"/>
                <a:cs typeface="Century Gothic"/>
              </a:rPr>
              <a:t>and not expecting reciprocation;</a:t>
            </a:r>
          </a:p>
          <a:p>
            <a:pPr marL="712788" lvl="2" indent="-342900">
              <a:buSzPct val="150000"/>
              <a:buFont typeface="Wingdings" charset="2"/>
              <a:buChar char="§"/>
            </a:pPr>
            <a:r>
              <a:rPr lang="en-AU" sz="2400" dirty="0" smtClean="0">
                <a:latin typeface="Century Gothic"/>
                <a:cs typeface="Century Gothic"/>
              </a:rPr>
              <a:t>PHILIEO </a:t>
            </a:r>
            <a:r>
              <a:rPr lang="en-AU" sz="2400" dirty="0">
                <a:latin typeface="Century Gothic"/>
                <a:cs typeface="Century Gothic"/>
              </a:rPr>
              <a:t>- a warm, tender, affectionate </a:t>
            </a:r>
            <a:r>
              <a:rPr lang="en-AU" sz="2400" dirty="0" smtClean="0">
                <a:latin typeface="Century Gothic"/>
                <a:cs typeface="Century Gothic"/>
              </a:rPr>
              <a:t>love </a:t>
            </a:r>
            <a:r>
              <a:rPr lang="en-AU" sz="2400" dirty="0">
                <a:latin typeface="Century Gothic"/>
                <a:cs typeface="Century Gothic"/>
              </a:rPr>
              <a:t>that is platonic;</a:t>
            </a:r>
          </a:p>
          <a:p>
            <a:pPr marL="712788" lvl="2" indent="-342900">
              <a:buSzPct val="150000"/>
              <a:buFont typeface="Wingdings" charset="2"/>
              <a:buChar char="§"/>
            </a:pPr>
            <a:r>
              <a:rPr lang="en-AU" sz="2200" dirty="0" smtClean="0">
                <a:latin typeface="Century Gothic"/>
                <a:cs typeface="Century Gothic"/>
              </a:rPr>
              <a:t>EROS </a:t>
            </a:r>
            <a:r>
              <a:rPr lang="en-AU" sz="2200" dirty="0">
                <a:latin typeface="Century Gothic"/>
                <a:cs typeface="Century Gothic"/>
              </a:rPr>
              <a:t>- a love that is emotional and sexual </a:t>
            </a:r>
            <a:endParaRPr lang="en-US" sz="22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174982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760640"/>
          </a:xfrm>
        </p:spPr>
        <p:txBody>
          <a:bodyPr>
            <a:normAutofit fontScale="92500"/>
          </a:bodyPr>
          <a:lstStyle/>
          <a:p>
            <a:pPr marL="628650" indent="-447675"/>
            <a:r>
              <a:rPr lang="en-AU" sz="2400" dirty="0" smtClean="0">
                <a:latin typeface="Century Gothic"/>
                <a:cs typeface="Century Gothic"/>
              </a:rPr>
              <a:t>Very </a:t>
            </a:r>
            <a:r>
              <a:rPr lang="en-AU" sz="2400" dirty="0">
                <a:latin typeface="Century Gothic"/>
                <a:cs typeface="Century Gothic"/>
              </a:rPr>
              <a:t>often in films and television shows, the word ‘love’ might better be described as ‘lust’ where a desired outcome is but a passing self- gratification. Think about the euphemism ‘love child’, as sometimes applied to a transient encounter between two ‘celebrities’. </a:t>
            </a:r>
          </a:p>
          <a:p>
            <a:pPr marL="628650" indent="-447675"/>
            <a:r>
              <a:rPr lang="en-AU" sz="2400" dirty="0">
                <a:latin typeface="Century Gothic"/>
                <a:cs typeface="Century Gothic"/>
              </a:rPr>
              <a:t>Revelation of sexual abuse scandals in the Church weakens the credibility of the Church on matters to do with sexual morality. The incidence of such scandals needs to be contritely acknowledged and the impact on victims needs understanding and a compassionate response. Nevertheless, a humiliated Church must stand fast as a voice for a sexual morality that outlaws exploitation and that underpins right and committed relationships. </a:t>
            </a:r>
          </a:p>
          <a:p>
            <a:pPr marL="628650" indent="-447675"/>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92738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92696"/>
            <a:ext cx="7556313" cy="5904656"/>
          </a:xfrm>
        </p:spPr>
        <p:txBody>
          <a:bodyPr>
            <a:noAutofit/>
          </a:bodyPr>
          <a:lstStyle/>
          <a:p>
            <a:pPr marL="446088" lvl="0" indent="-446088"/>
            <a:r>
              <a:rPr lang="en-AU" sz="2300" dirty="0">
                <a:latin typeface="Century Gothic"/>
                <a:cs typeface="Century Gothic"/>
              </a:rPr>
              <a:t>In a society that is saturated with sex themes, </a:t>
            </a:r>
            <a:r>
              <a:rPr lang="en-AU" sz="2300" dirty="0" smtClean="0">
                <a:latin typeface="Century Gothic"/>
                <a:cs typeface="Century Gothic"/>
              </a:rPr>
              <a:t/>
            </a:r>
            <a:br>
              <a:rPr lang="en-AU" sz="2300" dirty="0" smtClean="0">
                <a:latin typeface="Century Gothic"/>
                <a:cs typeface="Century Gothic"/>
              </a:rPr>
            </a:br>
            <a:r>
              <a:rPr lang="en-AU" sz="2300" dirty="0" smtClean="0">
                <a:latin typeface="Century Gothic"/>
                <a:cs typeface="Century Gothic"/>
              </a:rPr>
              <a:t>the </a:t>
            </a:r>
            <a:r>
              <a:rPr lang="en-AU" sz="2300" dirty="0">
                <a:latin typeface="Century Gothic"/>
                <a:cs typeface="Century Gothic"/>
              </a:rPr>
              <a:t>Catholic Church still retains a rich body of teachings and writings to promote values and customs that support healthy attitudes and behaviours in the matter of sex. The Catholic school is in a favoured position to help young people to grow in such attitudes and behaviours in the development of an informed moral conscience</a:t>
            </a:r>
            <a:r>
              <a:rPr lang="en-AU" sz="2300" dirty="0" smtClean="0">
                <a:latin typeface="Century Gothic"/>
                <a:cs typeface="Century Gothic"/>
              </a:rPr>
              <a:t>.</a:t>
            </a:r>
            <a:endParaRPr lang="en-AU" sz="2300" dirty="0">
              <a:latin typeface="Century Gothic"/>
              <a:cs typeface="Century Gothic"/>
            </a:endParaRPr>
          </a:p>
          <a:p>
            <a:pPr marL="446088" indent="-446088"/>
            <a:r>
              <a:rPr lang="en-AU" sz="2300" dirty="0">
                <a:latin typeface="Century Gothic"/>
                <a:cs typeface="Century Gothic"/>
              </a:rPr>
              <a:t>Because of so many competing and contrary influences, teachers with a key responsibility for the ‘sex education’ of teenagers need specialised opportunities in education and formation so that they may be competent, confident, and comfortable in this role. </a:t>
            </a:r>
            <a:endParaRPr lang="en-US" sz="23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54216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6505" y="980729"/>
            <a:ext cx="5865695" cy="5162896"/>
          </a:xfrm>
        </p:spPr>
        <p:txBody>
          <a:bodyPr>
            <a:normAutofit lnSpcReduction="10000"/>
          </a:bodyPr>
          <a:lstStyle/>
          <a:p>
            <a:pPr marL="342900" indent="-342900">
              <a:buSzPct val="150000"/>
              <a:buFont typeface="Wingdings" charset="2"/>
              <a:buChar char="§"/>
            </a:pPr>
            <a:r>
              <a:rPr lang="en-AU" sz="2400" dirty="0">
                <a:latin typeface="Century Gothic"/>
                <a:cs typeface="Century Gothic"/>
              </a:rPr>
              <a:t>Catholic schools exist to be places where there is an integration of life, culture, and faith. Keeping a balance in this integration may be a serious challenge for teenagers negotiating the, often turbulent, years of adolescence where sexuality, identity, and relationships are frequently to the fore in the transition.  Catholic schools that are sensitive and responsive to this challenge have much to offer to teenagers and their parents in this journey.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329712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4624668"/>
            <a:ext cx="4627240" cy="933450"/>
          </a:xfrm>
        </p:spPr>
        <p:txBody>
          <a:bodyPr>
            <a:noAutofit/>
          </a:bodyPr>
          <a:lstStyle/>
          <a:p>
            <a:r>
              <a:rPr lang="en-AU" i="1" dirty="0" smtClean="0">
                <a:solidFill>
                  <a:schemeClr val="accent6">
                    <a:lumMod val="75000"/>
                  </a:schemeClr>
                </a:solidFill>
                <a:latin typeface="Century Gothic"/>
                <a:cs typeface="Century Gothic"/>
              </a:rPr>
              <a:t>Relationships and Sexuality for Teenagers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113-119</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4117</TotalTime>
  <Words>532</Words>
  <Application>Microsoft Macintosh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PowerPoint Presentation</vt:lpstr>
      <vt:lpstr>Relationships and Sexuality for Teenagers</vt:lpstr>
      <vt:lpstr>PowerPoint Presentation</vt:lpstr>
      <vt:lpstr>PowerPoint Presentation</vt:lpstr>
      <vt:lpstr>PowerPoint Presentation</vt:lpstr>
      <vt:lpstr>PowerPoint Presentation</vt:lpstr>
      <vt:lpstr>PowerPoint Presentation</vt:lpstr>
      <vt:lpstr>PowerPoint Presentation</vt:lpstr>
      <vt:lpstr>Relationships and Sexuality for Teenagers</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34</cp:revision>
  <dcterms:created xsi:type="dcterms:W3CDTF">2015-03-26T23:46:35Z</dcterms:created>
  <dcterms:modified xsi:type="dcterms:W3CDTF">2015-05-09T01:09:31Z</dcterms:modified>
</cp:coreProperties>
</file>