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58" r:id="rId3"/>
    <p:sldId id="259" r:id="rId4"/>
    <p:sldId id="266" r:id="rId5"/>
    <p:sldId id="267" r:id="rId6"/>
    <p:sldId id="268"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91" d="100"/>
          <a:sy n="91" d="100"/>
        </p:scale>
        <p:origin x="-384" y="-112"/>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14/04/15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14/04/15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a:bodyPr>
          <a:lstStyle/>
          <a:p>
            <a:r>
              <a:rPr lang="en-US" sz="2000" i="1" dirty="0" smtClean="0">
                <a:latin typeface="Century Gothic"/>
                <a:cs typeface="Century Gothic"/>
              </a:rPr>
              <a:t>           </a:t>
            </a:r>
            <a:r>
              <a:rPr lang="en-US" sz="2000" i="1" dirty="0" err="1" smtClean="0">
                <a:latin typeface="Century Gothic"/>
                <a:cs typeface="Century Gothic"/>
              </a:rPr>
              <a:t>Dr</a:t>
            </a:r>
            <a:r>
              <a:rPr lang="en-US" sz="2000" i="1" dirty="0" smtClean="0">
                <a:latin typeface="Century Gothic"/>
                <a:cs typeface="Century Gothic"/>
              </a:rPr>
              <a:t> Paul </a:t>
            </a:r>
            <a:r>
              <a:rPr lang="en-US" sz="2000" i="1" dirty="0" err="1" smtClean="0">
                <a:latin typeface="Century Gothic"/>
                <a:cs typeface="Century Gothic"/>
              </a:rPr>
              <a:t>Monkerud</a:t>
            </a:r>
            <a:r>
              <a:rPr lang="en-AU" sz="2000" dirty="0" smtClean="0"/>
              <a:t> </a:t>
            </a:r>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18-21</a:t>
            </a:r>
            <a:endParaRPr lang="en-AU" dirty="0"/>
          </a:p>
        </p:txBody>
      </p:sp>
      <p:sp>
        <p:nvSpPr>
          <p:cNvPr id="4" name="TextBox 3"/>
          <p:cNvSpPr txBox="1"/>
          <p:nvPr/>
        </p:nvSpPr>
        <p:spPr>
          <a:xfrm>
            <a:off x="941628" y="1124744"/>
            <a:ext cx="2950147" cy="2308324"/>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Will Catholic </a:t>
            </a:r>
          </a:p>
          <a:p>
            <a:pPr algn="ctr"/>
            <a:r>
              <a:rPr lang="en-AU" sz="3600" dirty="0" smtClean="0">
                <a:solidFill>
                  <a:schemeClr val="bg1"/>
                </a:solidFill>
                <a:latin typeface="Century Gothic"/>
                <a:cs typeface="Century Gothic"/>
              </a:rPr>
              <a:t>Schools be </a:t>
            </a:r>
          </a:p>
          <a:p>
            <a:pPr algn="ctr"/>
            <a:r>
              <a:rPr lang="en-AU" sz="3600" dirty="0" smtClean="0">
                <a:solidFill>
                  <a:schemeClr val="bg1"/>
                </a:solidFill>
                <a:latin typeface="Century Gothic"/>
                <a:cs typeface="Century Gothic"/>
              </a:rPr>
              <a:t>Catholic </a:t>
            </a:r>
          </a:p>
          <a:p>
            <a:pPr algn="ctr"/>
            <a:r>
              <a:rPr lang="en-AU" sz="3600" dirty="0" smtClean="0">
                <a:solidFill>
                  <a:schemeClr val="bg1"/>
                </a:solidFill>
                <a:latin typeface="Century Gothic"/>
                <a:cs typeface="Century Gothic"/>
              </a:rPr>
              <a:t>in 2030?</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Will Catholic Schools be Catholic in 2030?</a:t>
            </a:r>
            <a:r>
              <a:rPr lang="en-US" i="1" dirty="0" smtClean="0">
                <a:solidFill>
                  <a:schemeClr val="accent6">
                    <a:lumMod val="75000"/>
                  </a:schemeClr>
                </a:solidFill>
                <a:latin typeface="Century Gothic"/>
                <a:cs typeface="Century Gothic"/>
              </a:rPr>
              <a:t/>
            </a:r>
            <a:br>
              <a:rPr lang="en-US" i="1" dirty="0" smtClean="0">
                <a:solidFill>
                  <a:schemeClr val="accent6">
                    <a:lumMod val="75000"/>
                  </a:schemeClr>
                </a:solidFill>
                <a:latin typeface="Century Gothic"/>
                <a:cs typeface="Century Gothic"/>
              </a:rPr>
            </a:b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err="1" smtClean="0">
                <a:latin typeface="Century Gothic"/>
                <a:cs typeface="Century Gothic"/>
              </a:rPr>
              <a:t>Dr</a:t>
            </a:r>
            <a:r>
              <a:rPr lang="en-US" i="1" dirty="0" smtClean="0">
                <a:latin typeface="Century Gothic"/>
                <a:cs typeface="Century Gothic"/>
              </a:rPr>
              <a:t> Paul </a:t>
            </a:r>
            <a:r>
              <a:rPr lang="en-US" i="1" dirty="0" err="1" smtClean="0">
                <a:latin typeface="Century Gothic"/>
                <a:cs typeface="Century Gothic"/>
              </a:rPr>
              <a:t>Monkerud</a:t>
            </a:r>
            <a:r>
              <a:rPr lang="en-US" i="1" dirty="0" smtClean="0">
                <a:latin typeface="Century Gothic"/>
                <a:cs typeface="Century Gothic"/>
              </a:rPr>
              <a:t> Pages 18-21</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467544" y="1124744"/>
            <a:ext cx="6047141" cy="3672408"/>
          </a:xfrm>
        </p:spPr>
        <p:txBody>
          <a:bodyPr>
            <a:noAutofit/>
          </a:bodyPr>
          <a:lstStyle/>
          <a:p>
            <a:pPr marL="342900" lvl="0" indent="-342900">
              <a:buFont typeface="Wingdings" charset="2"/>
              <a:buChar char="§"/>
            </a:pPr>
            <a:r>
              <a:rPr lang="en-AU" sz="2400" i="1" dirty="0" smtClean="0">
                <a:latin typeface="Century Gothic"/>
                <a:cs typeface="Century Gothic"/>
              </a:rPr>
              <a:t>‘</a:t>
            </a:r>
            <a:r>
              <a:rPr lang="en-AU" sz="2400" i="1" dirty="0">
                <a:latin typeface="Century Gothic"/>
                <a:cs typeface="Century Gothic"/>
              </a:rPr>
              <a:t>If the current trend continues, whereby fewer students, parents and teachers in Catholic schools participate in Sunday Eucharist, will Catholic schools be </a:t>
            </a:r>
            <a:r>
              <a:rPr lang="en-AU" sz="2400" i="1" dirty="0" smtClean="0">
                <a:latin typeface="Century Gothic"/>
                <a:cs typeface="Century Gothic"/>
              </a:rPr>
              <a:t>Catholic </a:t>
            </a:r>
            <a:r>
              <a:rPr lang="en-AU" sz="2400" i="1" dirty="0">
                <a:latin typeface="Century Gothic"/>
                <a:cs typeface="Century Gothic"/>
              </a:rPr>
              <a:t>in 2030?  It depends on whether regular Sunday worship is the sole criterion for assessing the Catholicity of the school.</a:t>
            </a:r>
            <a:r>
              <a:rPr lang="en-AU" sz="2400" i="1" dirty="0" smtClean="0">
                <a:latin typeface="Century Gothic"/>
                <a:cs typeface="Century Gothic"/>
              </a:rPr>
              <a:t>’</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39552" y="620688"/>
            <a:ext cx="5975133" cy="5544616"/>
          </a:xfrm>
        </p:spPr>
        <p:txBody>
          <a:bodyPr>
            <a:noAutofit/>
          </a:bodyPr>
          <a:lstStyle/>
          <a:p>
            <a:pPr lvl="0"/>
            <a:r>
              <a:rPr lang="en-AU" sz="2300" i="1" dirty="0" smtClean="0">
                <a:latin typeface="Century Gothic"/>
                <a:cs typeface="Century Gothic"/>
              </a:rPr>
              <a:t>‘A </a:t>
            </a:r>
            <a:r>
              <a:rPr lang="en-AU" sz="2300" i="1" dirty="0">
                <a:latin typeface="Century Gothic"/>
                <a:cs typeface="Century Gothic"/>
              </a:rPr>
              <a:t>Catholic school will be Catholic in 2030 to the extent that it fosters the call to discipleship of each of its members no matter what their stage of faith development, and honours its call to be a community of disciples that represent Jesus Christ and his teachings to the world. </a:t>
            </a:r>
            <a:r>
              <a:rPr lang="en-AU" sz="2300" i="1" dirty="0">
                <a:latin typeface="Century Gothic"/>
                <a:cs typeface="Century Gothic"/>
              </a:rPr>
              <a:t> </a:t>
            </a:r>
            <a:r>
              <a:rPr lang="en-AU" sz="2300" i="1" dirty="0" smtClean="0">
                <a:latin typeface="Century Gothic"/>
                <a:cs typeface="Century Gothic"/>
              </a:rPr>
              <a:t>The </a:t>
            </a:r>
            <a:r>
              <a:rPr lang="en-AU" sz="2300" i="1" dirty="0">
                <a:latin typeface="Century Gothic"/>
                <a:cs typeface="Century Gothic"/>
              </a:rPr>
              <a:t>Christocentric </a:t>
            </a:r>
            <a:r>
              <a:rPr lang="en-AU" sz="2300" i="1" dirty="0">
                <a:latin typeface="Century Gothic"/>
                <a:cs typeface="Century Gothic"/>
              </a:rPr>
              <a:t>focus </a:t>
            </a:r>
            <a:r>
              <a:rPr lang="en-AU" sz="2300" i="1" dirty="0">
                <a:latin typeface="Century Gothic"/>
                <a:cs typeface="Century Gothic"/>
              </a:rPr>
              <a:t>of the Catholic school will ensure that its teaching and learning outcomes intend the formation of the whole person – intellectual, physical, emotional, social and spiritual – rather than just the acquisition of knowledge and skills.’</a:t>
            </a:r>
            <a:r>
              <a:rPr lang="en-AU" sz="2300" dirty="0">
                <a:latin typeface="Century Gothic"/>
                <a:cs typeface="Century Gothic"/>
              </a:rPr>
              <a:t/>
            </a:r>
            <a:br>
              <a:rPr lang="en-AU" sz="2300" dirty="0">
                <a:latin typeface="Century Gothic"/>
                <a:cs typeface="Century Gothic"/>
              </a:rPr>
            </a:br>
            <a:endParaRPr lang="en-AU" sz="2300" dirty="0"/>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15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152535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39552" y="836712"/>
            <a:ext cx="5975133" cy="4680520"/>
          </a:xfrm>
        </p:spPr>
        <p:txBody>
          <a:bodyPr>
            <a:noAutofit/>
          </a:bodyPr>
          <a:lstStyle/>
          <a:p>
            <a:pPr lvl="0"/>
            <a:r>
              <a:rPr lang="en-AU" sz="2400" i="1" dirty="0" smtClean="0">
                <a:latin typeface="Century Gothic"/>
                <a:cs typeface="Century Gothic"/>
              </a:rPr>
              <a:t>‘If </a:t>
            </a:r>
            <a:r>
              <a:rPr lang="en-AU" sz="2400" i="1" dirty="0">
                <a:latin typeface="Century Gothic"/>
                <a:cs typeface="Century Gothic"/>
              </a:rPr>
              <a:t>a school is to be Catholic in 2030, parents nominating their child for enrolment will be expected to accept all aspects of its Catholic charter. While the views of students, teachers and parents who are non-active Catholics or not Catholic will be respected, they will have to show a willingness not only to tolerate the Catholicity of the school but to embrace and promote it as far as possible, particularly its Christian values.</a:t>
            </a:r>
            <a:r>
              <a:rPr lang="en-AU" sz="2400" i="1" dirty="0" smtClean="0">
                <a:latin typeface="Century Gothic"/>
                <a:cs typeface="Century Gothic"/>
              </a:rPr>
              <a:t>’</a:t>
            </a:r>
            <a:endParaRPr lang="en-AU" sz="2400" dirty="0"/>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3622916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683568" y="836712"/>
            <a:ext cx="5831117" cy="4680520"/>
          </a:xfrm>
        </p:spPr>
        <p:txBody>
          <a:bodyPr>
            <a:noAutofit/>
          </a:bodyPr>
          <a:lstStyle/>
          <a:p>
            <a:pPr lvl="0"/>
            <a:r>
              <a:rPr lang="en-AU" sz="2400" i="1" dirty="0" smtClean="0">
                <a:latin typeface="Century Gothic"/>
                <a:cs typeface="Century Gothic"/>
              </a:rPr>
              <a:t>‘The </a:t>
            </a:r>
            <a:r>
              <a:rPr lang="en-AU" sz="2400" i="1" dirty="0">
                <a:latin typeface="Century Gothic"/>
                <a:cs typeface="Century Gothic"/>
              </a:rPr>
              <a:t>ongoing formation as religious leaders of Principals in particular but also Assistant Principals and RECs will be crucial if schools are to be Catholic in 2030... </a:t>
            </a:r>
            <a:r>
              <a:rPr lang="en-AU" sz="2400" i="1" dirty="0">
                <a:latin typeface="Century Gothic"/>
                <a:cs typeface="Century Gothic"/>
              </a:rPr>
              <a:t>The religious dimension of their role will be amplified by the sacramental nature of Catholicism –the mediation of the sacred through symbols, whether objects, roles, or persons.’</a:t>
            </a: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257263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Will Catholic Schools be Catholic in 2030?</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err="1" smtClean="0">
                <a:latin typeface="Century Gothic"/>
                <a:cs typeface="Century Gothic"/>
              </a:rPr>
              <a:t>Dr</a:t>
            </a:r>
            <a:r>
              <a:rPr lang="en-US" i="1" dirty="0" smtClean="0">
                <a:latin typeface="Century Gothic"/>
                <a:cs typeface="Century Gothic"/>
              </a:rPr>
              <a:t> Paul </a:t>
            </a:r>
            <a:r>
              <a:rPr lang="en-US" i="1" dirty="0" err="1" smtClean="0">
                <a:latin typeface="Century Gothic"/>
                <a:cs typeface="Century Gothic"/>
              </a:rPr>
              <a:t>Monkerud</a:t>
            </a:r>
            <a:r>
              <a:rPr lang="en-US" i="1" dirty="0" smtClean="0">
                <a:latin typeface="Century Gothic"/>
                <a:cs typeface="Century Gothic"/>
              </a:rPr>
              <a:t> Pages 18-20</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Sharing some thoughts</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688632"/>
          </a:xfrm>
        </p:spPr>
        <p:txBody>
          <a:bodyPr>
            <a:noAutofit/>
          </a:bodyPr>
          <a:lstStyle/>
          <a:p>
            <a:pPr marL="446088" lvl="0" indent="-446088"/>
            <a:r>
              <a:rPr lang="en-AU" sz="2200" dirty="0" smtClean="0">
                <a:latin typeface="Century Gothic"/>
                <a:cs typeface="Century Gothic"/>
              </a:rPr>
              <a:t>Pick </a:t>
            </a:r>
            <a:r>
              <a:rPr lang="en-AU" sz="2200" dirty="0">
                <a:latin typeface="Century Gothic"/>
                <a:cs typeface="Century Gothic"/>
              </a:rPr>
              <a:t>an issue arising for you in any of the quotes given above. In twos or threes, share your thoughts and feelings about Fr Paul’s assertion</a:t>
            </a:r>
            <a:r>
              <a:rPr lang="en-AU" sz="2200" dirty="0" smtClean="0">
                <a:latin typeface="Century Gothic"/>
                <a:cs typeface="Century Gothic"/>
              </a:rPr>
              <a:t>: ’</a:t>
            </a:r>
            <a:r>
              <a:rPr lang="en-AU" sz="2200" dirty="0">
                <a:latin typeface="Century Gothic"/>
                <a:cs typeface="Century Gothic"/>
              </a:rPr>
              <a:t>It depends on whether regular worship is the sole criterion for assessing the Catholicity of the school’.  </a:t>
            </a:r>
            <a:br>
              <a:rPr lang="en-AU" sz="2200" dirty="0">
                <a:latin typeface="Century Gothic"/>
                <a:cs typeface="Century Gothic"/>
              </a:rPr>
            </a:br>
            <a:r>
              <a:rPr lang="en-AU" sz="2200" dirty="0">
                <a:latin typeface="Century Gothic"/>
                <a:cs typeface="Century Gothic"/>
              </a:rPr>
              <a:t>What are some other criteria you would propose as authentic indicators of the Catholicity of the school</a:t>
            </a:r>
            <a:r>
              <a:rPr lang="en-AU" sz="2200" dirty="0" smtClean="0">
                <a:latin typeface="Century Gothic"/>
                <a:cs typeface="Century Gothic"/>
              </a:rPr>
              <a:t>?</a:t>
            </a:r>
            <a:endParaRPr lang="en-AU" sz="2200" dirty="0">
              <a:latin typeface="Century Gothic"/>
              <a:cs typeface="Century Gothic"/>
            </a:endParaRPr>
          </a:p>
          <a:p>
            <a:pPr marL="446088" lvl="0" indent="-446088"/>
            <a:r>
              <a:rPr lang="en-AU" sz="2200" dirty="0">
                <a:latin typeface="Century Gothic"/>
                <a:cs typeface="Century Gothic"/>
              </a:rPr>
              <a:t>In your perception, is there frequently a mismatch between what a majority of parents are seeking and what the school publicly aspires to, in the religious domain especially?  </a:t>
            </a:r>
            <a:br>
              <a:rPr lang="en-AU" sz="2200" dirty="0">
                <a:latin typeface="Century Gothic"/>
                <a:cs typeface="Century Gothic"/>
              </a:rPr>
            </a:br>
            <a:r>
              <a:rPr lang="en-AU" sz="2200" dirty="0">
                <a:latin typeface="Century Gothic"/>
                <a:cs typeface="Century Gothic"/>
              </a:rPr>
              <a:t>If so, how does the school deal with this tension</a:t>
            </a:r>
            <a:r>
              <a:rPr lang="en-AU" sz="2200" dirty="0" smtClean="0">
                <a:latin typeface="Century Gothic"/>
                <a:cs typeface="Century Gothic"/>
              </a:rPr>
              <a:t>?</a:t>
            </a:r>
            <a:endParaRPr lang="en-AU" sz="2200" dirty="0">
              <a:latin typeface="Century Gothic"/>
              <a:cs typeface="Century Gothic"/>
            </a:endParaRPr>
          </a:p>
          <a:p>
            <a:pPr marL="446088" indent="-446088"/>
            <a:r>
              <a:rPr lang="en-AU" sz="2200" dirty="0">
                <a:latin typeface="Century Gothic"/>
                <a:cs typeface="Century Gothic"/>
              </a:rPr>
              <a:t>Any remaining matters in pages 18-21 you find affirming? challenging? other? </a:t>
            </a:r>
            <a:endParaRPr lang="en-US"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14 </a:t>
            </a:r>
            <a:r>
              <a:rPr lang="en-AU" dirty="0" smtClean="0">
                <a:latin typeface="Century Gothic"/>
                <a:cs typeface="Century Gothic"/>
              </a:rPr>
              <a:t>April 2015</a:t>
            </a:r>
            <a:endParaRPr lang="en-AU" dirty="0">
              <a:latin typeface="Century Gothic"/>
              <a:cs typeface="Century Gothic"/>
            </a:endParaRPr>
          </a:p>
        </p:txBody>
      </p:sp>
      <p:sp>
        <p:nvSpPr>
          <p:cNvPr id="2" name="TextBox 1"/>
          <p:cNvSpPr txBox="1"/>
          <p:nvPr/>
        </p:nvSpPr>
        <p:spPr>
          <a:xfrm>
            <a:off x="1228038" y="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437426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157</TotalTime>
  <Words>414</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           Dr Paul Monkerud </vt:lpstr>
      <vt:lpstr>Will Catholic Schools be Catholic in 2030? </vt:lpstr>
      <vt:lpstr>PowerPoint Presentation</vt:lpstr>
      <vt:lpstr>PowerPoint Presentation</vt:lpstr>
      <vt:lpstr>PowerPoint Presentation</vt:lpstr>
      <vt:lpstr>PowerPoint Presentation</vt:lpstr>
      <vt:lpstr>Will Catholic Schools be Catholic in 2030?</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16</cp:revision>
  <dcterms:created xsi:type="dcterms:W3CDTF">2015-03-26T23:46:35Z</dcterms:created>
  <dcterms:modified xsi:type="dcterms:W3CDTF">2015-04-13T22:47:05Z</dcterms:modified>
</cp:coreProperties>
</file>