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2"/>
  </p:notesMasterIdLst>
  <p:handoutMasterIdLst>
    <p:handoutMasterId r:id="rId13"/>
  </p:handoutMasterIdLst>
  <p:sldIdLst>
    <p:sldId id="256" r:id="rId2"/>
    <p:sldId id="258" r:id="rId3"/>
    <p:sldId id="259" r:id="rId4"/>
    <p:sldId id="267" r:id="rId5"/>
    <p:sldId id="268" r:id="rId6"/>
    <p:sldId id="270" r:id="rId7"/>
    <p:sldId id="271" r:id="rId8"/>
    <p:sldId id="272" r:id="rId9"/>
    <p:sldId id="264"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397" autoAdjust="0"/>
    <p:restoredTop sz="86482" autoAdjust="0"/>
  </p:normalViewPr>
  <p:slideViewPr>
    <p:cSldViewPr>
      <p:cViewPr varScale="1">
        <p:scale>
          <a:sx n="71" d="100"/>
          <a:sy n="71" d="100"/>
        </p:scale>
        <p:origin x="-632" y="-112"/>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13/06/15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13/06/15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3923928" y="4653136"/>
            <a:ext cx="4680520" cy="1368152"/>
          </a:xfrm>
        </p:spPr>
        <p:txBody>
          <a:bodyPr>
            <a:normAutofit/>
          </a:bodyPr>
          <a:lstStyle/>
          <a:p>
            <a:pPr algn="ctr"/>
            <a:r>
              <a:rPr lang="en-AU" i="1" dirty="0" smtClean="0">
                <a:latin typeface="Century Gothic"/>
                <a:cs typeface="Century Gothic"/>
              </a:rPr>
              <a:t>Challenge and Opportunity</a:t>
            </a:r>
            <a:endParaRPr lang="en-AU" i="1" dirty="0">
              <a:latin typeface="Century Gothic"/>
              <a:cs typeface="Century Gothic"/>
            </a:endParaRPr>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129-134</a:t>
            </a:r>
            <a:endParaRPr lang="en-AU" dirty="0"/>
          </a:p>
        </p:txBody>
      </p:sp>
      <p:sp>
        <p:nvSpPr>
          <p:cNvPr id="4" name="TextBox 3"/>
          <p:cNvSpPr txBox="1"/>
          <p:nvPr/>
        </p:nvSpPr>
        <p:spPr>
          <a:xfrm>
            <a:off x="662897" y="1772816"/>
            <a:ext cx="3507616" cy="1754327"/>
          </a:xfrm>
          <a:prstGeom prst="rect">
            <a:avLst/>
          </a:prstGeom>
          <a:noFill/>
        </p:spPr>
        <p:txBody>
          <a:bodyPr wrap="none" rtlCol="0">
            <a:spAutoFit/>
          </a:bodyPr>
          <a:lstStyle/>
          <a:p>
            <a:pPr algn="ctr"/>
            <a:endParaRPr lang="en-AU" sz="3600" dirty="0" smtClean="0">
              <a:solidFill>
                <a:schemeClr val="bg1"/>
              </a:solidFill>
              <a:latin typeface="Century Gothic"/>
              <a:cs typeface="Century Gothic"/>
            </a:endParaRPr>
          </a:p>
          <a:p>
            <a:pPr algn="ctr"/>
            <a:r>
              <a:rPr lang="en-AU" sz="3600" dirty="0">
                <a:solidFill>
                  <a:schemeClr val="bg1"/>
                </a:solidFill>
                <a:latin typeface="Century Gothic"/>
                <a:cs typeface="Century Gothic"/>
              </a:rPr>
              <a:t>Catholic </a:t>
            </a:r>
            <a:r>
              <a:rPr lang="en-AU" sz="3600" dirty="0" smtClean="0">
                <a:solidFill>
                  <a:schemeClr val="bg1"/>
                </a:solidFill>
                <a:latin typeface="Century Gothic"/>
                <a:cs typeface="Century Gothic"/>
              </a:rPr>
              <a:t>Parish </a:t>
            </a:r>
            <a:r>
              <a:rPr lang="en-AU" sz="3600" dirty="0">
                <a:solidFill>
                  <a:schemeClr val="bg1"/>
                </a:solidFill>
                <a:latin typeface="Century Gothic"/>
                <a:cs typeface="Century Gothic"/>
              </a:rPr>
              <a:t/>
            </a:r>
            <a:br>
              <a:rPr lang="en-AU" sz="3600" dirty="0">
                <a:solidFill>
                  <a:schemeClr val="bg1"/>
                </a:solidFill>
                <a:latin typeface="Century Gothic"/>
                <a:cs typeface="Century Gothic"/>
              </a:rPr>
            </a:b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8"/>
            <a:ext cx="7556313" cy="5585123"/>
          </a:xfrm>
        </p:spPr>
        <p:txBody>
          <a:bodyPr>
            <a:noAutofit/>
          </a:bodyPr>
          <a:lstStyle/>
          <a:p>
            <a:pPr marL="457200" lvl="0" indent="-457200">
              <a:buFont typeface="+mj-lt"/>
              <a:buAutoNum type="arabicPeriod"/>
            </a:pPr>
            <a:r>
              <a:rPr lang="en-AU" sz="2400" dirty="0">
                <a:latin typeface="Century Gothic"/>
                <a:cs typeface="Century Gothic"/>
              </a:rPr>
              <a:t>What </a:t>
            </a:r>
            <a:r>
              <a:rPr lang="en-AU" sz="2400" dirty="0">
                <a:latin typeface="Century Gothic"/>
                <a:cs typeface="Century Gothic"/>
              </a:rPr>
              <a:t>In your opinion, what are the main reasons for the apparent alienation of young Catholics from their parish worshipping community</a:t>
            </a:r>
            <a:r>
              <a:rPr lang="en-AU" sz="2400" dirty="0" smtClean="0">
                <a:latin typeface="Century Gothic"/>
                <a:cs typeface="Century Gothic"/>
              </a:rPr>
              <a:t>?</a:t>
            </a:r>
            <a:endParaRPr lang="en-AU" sz="2400" dirty="0">
              <a:latin typeface="Century Gothic"/>
              <a:cs typeface="Century Gothic"/>
            </a:endParaRPr>
          </a:p>
          <a:p>
            <a:pPr marL="457200" lvl="0" indent="-457200">
              <a:buFont typeface="+mj-lt"/>
              <a:buAutoNum type="arabicPeriod"/>
            </a:pPr>
            <a:r>
              <a:rPr lang="en-AU" sz="2400" dirty="0">
                <a:latin typeface="Century Gothic"/>
                <a:cs typeface="Century Gothic"/>
              </a:rPr>
              <a:t>Supposing you were </a:t>
            </a:r>
            <a:r>
              <a:rPr lang="en-AU" sz="2400" dirty="0" smtClean="0">
                <a:latin typeface="Century Gothic"/>
                <a:cs typeface="Century Gothic"/>
              </a:rPr>
              <a:t>the parish priest </a:t>
            </a:r>
            <a:r>
              <a:rPr lang="en-AU" sz="2400" dirty="0">
                <a:latin typeface="Century Gothic"/>
                <a:cs typeface="Century Gothic"/>
              </a:rPr>
              <a:t>of a parish where there was virtually no engagement in </a:t>
            </a:r>
            <a:r>
              <a:rPr lang="en-AU" sz="2400" dirty="0" smtClean="0">
                <a:latin typeface="Century Gothic"/>
                <a:cs typeface="Century Gothic"/>
              </a:rPr>
              <a:t>the </a:t>
            </a:r>
            <a:r>
              <a:rPr lang="en-AU" sz="2400" dirty="0">
                <a:latin typeface="Century Gothic"/>
                <a:cs typeface="Century Gothic"/>
              </a:rPr>
              <a:t>life of the parish by </a:t>
            </a:r>
            <a:r>
              <a:rPr lang="en-AU" sz="2400" dirty="0" smtClean="0">
                <a:latin typeface="Century Gothic"/>
                <a:cs typeface="Century Gothic"/>
              </a:rPr>
              <a:t>youth</a:t>
            </a:r>
            <a:r>
              <a:rPr lang="en-AU" sz="2400" dirty="0">
                <a:latin typeface="Century Gothic"/>
                <a:cs typeface="Century Gothic"/>
              </a:rPr>
              <a:t>, what changes in policy and practice at parish level would you consider to encourage some level of engagement by </a:t>
            </a:r>
            <a:r>
              <a:rPr lang="en-AU" sz="2400" dirty="0" smtClean="0">
                <a:latin typeface="Century Gothic"/>
                <a:cs typeface="Century Gothic"/>
              </a:rPr>
              <a:t>young people?</a:t>
            </a:r>
            <a:endParaRPr lang="en-AU" sz="2400" dirty="0">
              <a:latin typeface="Century Gothic"/>
              <a:cs typeface="Century Gothic"/>
            </a:endParaRPr>
          </a:p>
          <a:p>
            <a:pPr marL="457200" indent="-457200">
              <a:buFont typeface="+mj-lt"/>
              <a:buAutoNum type="arabicPeriod"/>
            </a:pPr>
            <a:r>
              <a:rPr lang="en-AU" sz="2400" dirty="0" smtClean="0">
                <a:latin typeface="Century Gothic"/>
                <a:cs typeface="Century Gothic"/>
              </a:rPr>
              <a:t>Propose </a:t>
            </a:r>
            <a:r>
              <a:rPr lang="en-AU" sz="2400" dirty="0">
                <a:latin typeface="Century Gothic"/>
                <a:cs typeface="Century Gothic"/>
              </a:rPr>
              <a:t>a few ways in which schools and parishes might collaborate more effectively in </a:t>
            </a:r>
            <a:r>
              <a:rPr lang="en-AU" sz="2400" dirty="0" smtClean="0">
                <a:latin typeface="Century Gothic"/>
                <a:cs typeface="Century Gothic"/>
              </a:rPr>
              <a:t>their </a:t>
            </a:r>
            <a:r>
              <a:rPr lang="en-AU" sz="2400" dirty="0">
                <a:latin typeface="Century Gothic"/>
                <a:cs typeface="Century Gothic"/>
              </a:rPr>
              <a:t>religious and spiritual ministry to young Catholics?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10</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June 2015	</a:t>
            </a:r>
            <a:endParaRPr lang="en-AU" dirty="0">
              <a:latin typeface="Century Gothic"/>
              <a:cs typeface="Century Gothic"/>
            </a:endParaRPr>
          </a:p>
        </p:txBody>
      </p:sp>
    </p:spTree>
    <p:extLst>
      <p:ext uri="{BB962C8B-B14F-4D97-AF65-F5344CB8AC3E}">
        <p14:creationId xmlns:p14="http://schemas.microsoft.com/office/powerpoint/2010/main" val="2757491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4624668"/>
            <a:ext cx="5851376" cy="933450"/>
          </a:xfrm>
        </p:spPr>
        <p:txBody>
          <a:bodyPr>
            <a:noAutofit/>
          </a:bodyPr>
          <a:lstStyle/>
          <a:p>
            <a:r>
              <a:rPr lang="en-AU" i="1" dirty="0" smtClean="0">
                <a:solidFill>
                  <a:schemeClr val="accent6">
                    <a:lumMod val="75000"/>
                  </a:schemeClr>
                </a:solidFill>
                <a:latin typeface="Century Gothic"/>
                <a:cs typeface="Century Gothic"/>
              </a:rPr>
              <a:t>                       Catholic Parish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Challenge and Opportunity</a:t>
            </a:r>
            <a:endParaRPr lang="en-US" i="1" dirty="0">
              <a:solidFill>
                <a:schemeClr val="accent6">
                  <a:lumMod val="75000"/>
                </a:schemeClr>
              </a:solidFill>
            </a:endParaRPr>
          </a:p>
        </p:txBody>
      </p:sp>
      <p:sp>
        <p:nvSpPr>
          <p:cNvPr id="3" name="Subtitle 2"/>
          <p:cNvSpPr>
            <a:spLocks noGrp="1"/>
          </p:cNvSpPr>
          <p:nvPr>
            <p:ph type="subTitle" idx="1"/>
          </p:nvPr>
        </p:nvSpPr>
        <p:spPr>
          <a:xfrm>
            <a:off x="3419872" y="5562599"/>
            <a:ext cx="5419328" cy="748553"/>
          </a:xfrm>
        </p:spPr>
        <p:txBody>
          <a:bodyPr/>
          <a:lstStyle/>
          <a:p>
            <a:pPr algn="r"/>
            <a:r>
              <a:rPr lang="en-US" i="1" dirty="0" smtClean="0">
                <a:latin typeface="Century Gothic"/>
                <a:cs typeface="Century Gothic"/>
              </a:rPr>
              <a:t>Pages 129- 134</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9"/>
            <a:ext cx="7556313" cy="5328592"/>
          </a:xfrm>
        </p:spPr>
        <p:txBody>
          <a:bodyPr>
            <a:noAutofit/>
          </a:bodyPr>
          <a:lstStyle/>
          <a:p>
            <a:pPr marL="715963" lvl="0" indent="-500063"/>
            <a:r>
              <a:rPr lang="en-AU" sz="2400" dirty="0" smtClean="0">
                <a:latin typeface="Century Gothic"/>
                <a:cs typeface="Century Gothic"/>
              </a:rPr>
              <a:t>The </a:t>
            </a:r>
            <a:r>
              <a:rPr lang="en-AU" sz="2400" dirty="0">
                <a:latin typeface="Century Gothic"/>
                <a:cs typeface="Century Gothic"/>
              </a:rPr>
              <a:t>title of the book, ‘Will Catholic schools be Catholic in 2030?’ begs the question: ‘What will it be like to be Catholic in 2030?’. </a:t>
            </a:r>
            <a:r>
              <a:rPr lang="en-AU" sz="2400" dirty="0">
                <a:latin typeface="Century Gothic"/>
                <a:cs typeface="Century Gothic"/>
              </a:rPr>
              <a:t>Given the rapid rate of change in society and in church it is impossible to answer this question now</a:t>
            </a:r>
            <a:br>
              <a:rPr lang="en-AU" sz="2400" dirty="0">
                <a:latin typeface="Century Gothic"/>
                <a:cs typeface="Century Gothic"/>
              </a:rPr>
            </a:br>
            <a:endParaRPr lang="en-AU" sz="2400" dirty="0">
              <a:latin typeface="Century Gothic"/>
              <a:cs typeface="Century Gothic"/>
            </a:endParaRPr>
          </a:p>
          <a:p>
            <a:pPr marL="715963" indent="-500063"/>
            <a:r>
              <a:rPr lang="en-AU" sz="2400" dirty="0">
                <a:latin typeface="Century Gothic"/>
                <a:cs typeface="Century Gothic"/>
              </a:rPr>
              <a:t>Be that as it may, it is reasonable to assume that the Catholic Church will remain communities seeking to be Gospel communities. Likewise, Catholic schools will be true to their ecclesial status to the degree of their continued pastoral collaboration with their feeder parishes.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620689"/>
            <a:ext cx="6191157" cy="5522936"/>
          </a:xfrm>
        </p:spPr>
        <p:txBody>
          <a:bodyPr>
            <a:noAutofit/>
          </a:bodyPr>
          <a:lstStyle/>
          <a:p>
            <a:pPr marL="342900" lvl="0" indent="-342900">
              <a:buSzPct val="150000"/>
              <a:buFont typeface="Wingdings" charset="2"/>
              <a:buChar char="§"/>
            </a:pPr>
            <a:r>
              <a:rPr lang="en-AU" sz="2400" dirty="0">
                <a:latin typeface="Century Gothic"/>
                <a:cs typeface="Century Gothic"/>
              </a:rPr>
              <a:t>W</a:t>
            </a:r>
            <a:r>
              <a:rPr lang="en-AU" sz="2400" dirty="0" smtClean="0">
                <a:latin typeface="Century Gothic"/>
                <a:cs typeface="Century Gothic"/>
              </a:rPr>
              <a:t>ell </a:t>
            </a:r>
            <a:r>
              <a:rPr lang="en-AU" sz="2400" dirty="0">
                <a:latin typeface="Century Gothic"/>
                <a:cs typeface="Century Gothic"/>
              </a:rPr>
              <a:t>over 80% of </a:t>
            </a:r>
            <a:r>
              <a:rPr lang="en-AU" sz="2400" dirty="0" smtClean="0">
                <a:latin typeface="Century Gothic"/>
                <a:cs typeface="Century Gothic"/>
              </a:rPr>
              <a:t>Catholics </a:t>
            </a:r>
            <a:r>
              <a:rPr lang="en-AU" sz="2400" dirty="0">
                <a:latin typeface="Century Gothic"/>
                <a:cs typeface="Century Gothic"/>
              </a:rPr>
              <a:t>in Australia have no ongoing affiliation with </a:t>
            </a:r>
            <a:r>
              <a:rPr lang="en-AU" sz="2400" dirty="0" smtClean="0">
                <a:latin typeface="Century Gothic"/>
                <a:cs typeface="Century Gothic"/>
              </a:rPr>
              <a:t>their parish. </a:t>
            </a:r>
            <a:r>
              <a:rPr lang="en-AU" sz="2400" dirty="0">
                <a:latin typeface="Century Gothic"/>
                <a:cs typeface="Century Gothic"/>
              </a:rPr>
              <a:t>This is largely the result of </a:t>
            </a:r>
            <a:r>
              <a:rPr lang="en-AU" sz="2400" dirty="0" smtClean="0">
                <a:latin typeface="Century Gothic"/>
                <a:cs typeface="Century Gothic"/>
              </a:rPr>
              <a:t>our highly </a:t>
            </a:r>
            <a:r>
              <a:rPr lang="en-AU" sz="2400" dirty="0">
                <a:latin typeface="Century Gothic"/>
                <a:cs typeface="Century Gothic"/>
              </a:rPr>
              <a:t>secularised </a:t>
            </a:r>
            <a:r>
              <a:rPr lang="en-AU" sz="2400" dirty="0" smtClean="0">
                <a:latin typeface="Century Gothic"/>
                <a:cs typeface="Century Gothic"/>
              </a:rPr>
              <a:t>society and </a:t>
            </a:r>
            <a:r>
              <a:rPr lang="en-AU" sz="2400" dirty="0">
                <a:latin typeface="Century Gothic"/>
                <a:cs typeface="Century Gothic"/>
              </a:rPr>
              <a:t>is beyond the direct control of the </a:t>
            </a:r>
            <a:r>
              <a:rPr lang="en-AU" sz="2400" dirty="0" smtClean="0">
                <a:latin typeface="Century Gothic"/>
                <a:cs typeface="Century Gothic"/>
              </a:rPr>
              <a:t>churches.</a:t>
            </a:r>
            <a:br>
              <a:rPr lang="en-AU" sz="2400" dirty="0" smtClean="0">
                <a:latin typeface="Century Gothic"/>
                <a:cs typeface="Century Gothic"/>
              </a:rPr>
            </a:br>
            <a:endParaRPr lang="en-AU" sz="2400" dirty="0">
              <a:latin typeface="Century Gothic"/>
              <a:cs typeface="Century Gothic"/>
            </a:endParaRPr>
          </a:p>
          <a:p>
            <a:pPr marL="342900" lvl="0" indent="-342900">
              <a:buSzPct val="150000"/>
              <a:buFont typeface="Wingdings" charset="2"/>
              <a:buChar char="§"/>
            </a:pPr>
            <a:r>
              <a:rPr lang="en-AU" sz="2400" dirty="0" smtClean="0">
                <a:latin typeface="Century Gothic"/>
                <a:cs typeface="Century Gothic"/>
              </a:rPr>
              <a:t>It </a:t>
            </a:r>
            <a:r>
              <a:rPr lang="en-AU" sz="2400" dirty="0">
                <a:latin typeface="Century Gothic"/>
                <a:cs typeface="Century Gothic"/>
              </a:rPr>
              <a:t>is a paradox however that while most of the Western world has turned its back on religion it is doubtful if there has ever been a greater need for society in general to re-connect with the virtues of justice, compassion, healing, integrity, hope and love as exemplified in the life of Jesus.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171185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96205"/>
            <a:ext cx="7556313" cy="5153075"/>
          </a:xfrm>
        </p:spPr>
        <p:txBody>
          <a:bodyPr>
            <a:noAutofit/>
          </a:bodyPr>
          <a:lstStyle/>
          <a:p>
            <a:pPr marL="446088" indent="-446088"/>
            <a:r>
              <a:rPr lang="en-AU" sz="2400" dirty="0">
                <a:latin typeface="Century Gothic"/>
                <a:cs typeface="Century Gothic"/>
              </a:rPr>
              <a:t>The collapse in religious faith and spiritual values has weakened the anchors of deeper purpose and meaning, leading to widespread loss of soul in an otherwise advanced and sophisticated </a:t>
            </a:r>
            <a:r>
              <a:rPr lang="en-AU" sz="2400" dirty="0" smtClean="0">
                <a:latin typeface="Century Gothic"/>
                <a:cs typeface="Century Gothic"/>
              </a:rPr>
              <a:t>society.</a:t>
            </a:r>
          </a:p>
          <a:p>
            <a:pPr marL="446088" indent="-446088"/>
            <a:r>
              <a:rPr lang="en-AU" sz="2400" dirty="0">
                <a:latin typeface="Century Gothic"/>
                <a:cs typeface="Century Gothic"/>
              </a:rPr>
              <a:t>Globally and locally, the Catholic Church has to accept some of the blame for the current disaffection with religion, especially among younger generations. The Church has been slow in matching the evolutionary thrust of society with a fresh proclamation of the message of Jesus.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14 April 2015</a:t>
            </a:r>
            <a:endParaRPr lang="en-AU" dirty="0">
              <a:latin typeface="Century Gothic"/>
              <a:cs typeface="Century Gothic"/>
            </a:endParaRPr>
          </a:p>
        </p:txBody>
      </p:sp>
    </p:spTree>
    <p:extLst>
      <p:ext uri="{BB962C8B-B14F-4D97-AF65-F5344CB8AC3E}">
        <p14:creationId xmlns:p14="http://schemas.microsoft.com/office/powerpoint/2010/main" val="290359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620688"/>
            <a:ext cx="6191157" cy="5688631"/>
          </a:xfrm>
        </p:spPr>
        <p:txBody>
          <a:bodyPr>
            <a:noAutofit/>
          </a:bodyPr>
          <a:lstStyle/>
          <a:p>
            <a:pPr marL="342900" lvl="0" indent="-342900">
              <a:buSzPct val="150000"/>
              <a:buFont typeface="Wingdings" charset="2"/>
              <a:buChar char="§"/>
            </a:pPr>
            <a:r>
              <a:rPr lang="en-AU" sz="2400" dirty="0" smtClean="0">
                <a:latin typeface="Century Gothic"/>
                <a:cs typeface="Century Gothic"/>
              </a:rPr>
              <a:t>Pope </a:t>
            </a:r>
            <a:r>
              <a:rPr lang="en-AU" sz="2400" dirty="0">
                <a:latin typeface="Century Gothic"/>
                <a:cs typeface="Century Gothic"/>
              </a:rPr>
              <a:t>Francis is painfully aware of the urgent need for reform and renewal. </a:t>
            </a:r>
            <a:r>
              <a:rPr lang="en-AU" sz="2400" dirty="0" smtClean="0">
                <a:latin typeface="Century Gothic"/>
                <a:cs typeface="Century Gothic"/>
              </a:rPr>
              <a:t>“</a:t>
            </a:r>
            <a:r>
              <a:rPr lang="en-AU" sz="2400" dirty="0">
                <a:latin typeface="Century Gothic"/>
                <a:cs typeface="Century Gothic"/>
              </a:rPr>
              <a:t>We need a church capable of restoring citizenship to her many children who are journeying, as it were, in exodus.”</a:t>
            </a:r>
            <a:br>
              <a:rPr lang="en-AU" sz="2400" dirty="0">
                <a:latin typeface="Century Gothic"/>
                <a:cs typeface="Century Gothic"/>
              </a:rPr>
            </a:br>
            <a:endParaRPr lang="en-AU" sz="2400" dirty="0">
              <a:latin typeface="Century Gothic"/>
              <a:cs typeface="Century Gothic"/>
            </a:endParaRPr>
          </a:p>
          <a:p>
            <a:pPr marL="342900" indent="-342900">
              <a:buSzPct val="150000"/>
              <a:buFont typeface="Wingdings" charset="2"/>
              <a:buChar char="§"/>
            </a:pPr>
            <a:r>
              <a:rPr lang="en-AU" sz="2400" dirty="0">
                <a:latin typeface="Century Gothic"/>
                <a:cs typeface="Century Gothic"/>
              </a:rPr>
              <a:t>An easy response to the foregoing scenario is ‘Why doesn’t the Church do something about it?’. A cop-out?  Pope Francis wants the shoulders of all baptised Catholics to be to the wheel seeking to transform the Church’s presence in the world as a messenger of the Good News of the Gospel.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283618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96205"/>
            <a:ext cx="7556313" cy="5153075"/>
          </a:xfrm>
        </p:spPr>
        <p:txBody>
          <a:bodyPr>
            <a:noAutofit/>
          </a:bodyPr>
          <a:lstStyle/>
          <a:p>
            <a:pPr marL="446088" indent="-446088"/>
            <a:r>
              <a:rPr lang="en-AU" sz="2400" dirty="0" smtClean="0">
                <a:latin typeface="Century Gothic"/>
                <a:cs typeface="Century Gothic"/>
              </a:rPr>
              <a:t>All </a:t>
            </a:r>
            <a:r>
              <a:rPr lang="en-AU" sz="2400" dirty="0">
                <a:latin typeface="Century Gothic"/>
                <a:cs typeface="Century Gothic"/>
              </a:rPr>
              <a:t>these considerations present serious challenges to parishes that have a pastoral responsibility especially to </a:t>
            </a:r>
            <a:r>
              <a:rPr lang="en-AU" sz="2400" dirty="0" smtClean="0">
                <a:latin typeface="Century Gothic"/>
                <a:cs typeface="Century Gothic"/>
              </a:rPr>
              <a:t>their parishioners. According </a:t>
            </a:r>
            <a:r>
              <a:rPr lang="en-AU" sz="2400" dirty="0">
                <a:latin typeface="Century Gothic"/>
                <a:cs typeface="Century Gothic"/>
              </a:rPr>
              <a:t>to Pope Francis, parishes must not become safe havens for the faithful remnant. There is the need for new paradigms, new policies and practices to broaden the umbrella of inclusion for all </a:t>
            </a:r>
            <a:r>
              <a:rPr lang="en-AU" sz="2400" dirty="0" smtClean="0">
                <a:latin typeface="Century Gothic"/>
                <a:cs typeface="Century Gothic"/>
              </a:rPr>
              <a:t>people.</a:t>
            </a:r>
          </a:p>
          <a:p>
            <a:pPr marL="446088" indent="-446088"/>
            <a:r>
              <a:rPr lang="en-AU" sz="2400" dirty="0">
                <a:latin typeface="Century Gothic"/>
                <a:cs typeface="Century Gothic"/>
              </a:rPr>
              <a:t>Mindful of current </a:t>
            </a:r>
            <a:r>
              <a:rPr lang="en-AU" sz="2400" dirty="0" smtClean="0">
                <a:latin typeface="Century Gothic"/>
                <a:cs typeface="Century Gothic"/>
              </a:rPr>
              <a:t>are </a:t>
            </a:r>
            <a:r>
              <a:rPr lang="en-AU" sz="2400" dirty="0">
                <a:latin typeface="Century Gothic"/>
                <a:cs typeface="Century Gothic"/>
              </a:rPr>
              <a:t>there ways in which present pastoral ministries can be reconfigured and extended to broaden the base of responsibility in outreach to the diverse faith and spiritual needs of parishioners?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7</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14 April 2015</a:t>
            </a:r>
            <a:endParaRPr lang="en-AU" dirty="0">
              <a:latin typeface="Century Gothic"/>
              <a:cs typeface="Century Gothic"/>
            </a:endParaRPr>
          </a:p>
        </p:txBody>
      </p:sp>
    </p:spTree>
    <p:extLst>
      <p:ext uri="{BB962C8B-B14F-4D97-AF65-F5344CB8AC3E}">
        <p14:creationId xmlns:p14="http://schemas.microsoft.com/office/powerpoint/2010/main" val="18156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620688"/>
            <a:ext cx="6191157" cy="5688631"/>
          </a:xfrm>
        </p:spPr>
        <p:txBody>
          <a:bodyPr>
            <a:noAutofit/>
          </a:bodyPr>
          <a:lstStyle/>
          <a:p>
            <a:pPr marL="342900" indent="-342900">
              <a:buSzPct val="150000"/>
              <a:buFont typeface="Wingdings" charset="2"/>
              <a:buChar char="§"/>
            </a:pPr>
            <a:r>
              <a:rPr lang="en-AU" sz="2400" dirty="0" smtClean="0">
                <a:latin typeface="Century Gothic"/>
                <a:cs typeface="Century Gothic"/>
              </a:rPr>
              <a:t>Catholic </a:t>
            </a:r>
            <a:r>
              <a:rPr lang="en-AU" sz="2400" dirty="0">
                <a:latin typeface="Century Gothic"/>
                <a:cs typeface="Century Gothic"/>
              </a:rPr>
              <a:t>school leaders and teachers of good faith abound. Many have </a:t>
            </a:r>
            <a:r>
              <a:rPr lang="en-AU" sz="2400" dirty="0" smtClean="0">
                <a:latin typeface="Century Gothic"/>
                <a:cs typeface="Century Gothic"/>
              </a:rPr>
              <a:t>studied </a:t>
            </a:r>
            <a:r>
              <a:rPr lang="en-AU" sz="2400" dirty="0">
                <a:latin typeface="Century Gothic"/>
                <a:cs typeface="Century Gothic"/>
              </a:rPr>
              <a:t>theology and religious studies. </a:t>
            </a:r>
            <a:r>
              <a:rPr lang="en-AU" sz="2400" dirty="0">
                <a:latin typeface="Century Gothic"/>
                <a:cs typeface="Century Gothic"/>
              </a:rPr>
              <a:t>How may such people become more proactive in the re-vitalisation of parish life? </a:t>
            </a:r>
            <a:r>
              <a:rPr lang="en-AU" sz="2400" dirty="0">
                <a:latin typeface="Century Gothic"/>
                <a:cs typeface="Century Gothic"/>
              </a:rPr>
              <a:t>In our changing Church all </a:t>
            </a:r>
            <a:r>
              <a:rPr lang="en-AU" sz="2400" dirty="0" smtClean="0">
                <a:latin typeface="Century Gothic"/>
                <a:cs typeface="Century Gothic"/>
              </a:rPr>
              <a:t>Catholics </a:t>
            </a:r>
            <a:r>
              <a:rPr lang="en-AU" sz="2400" dirty="0">
                <a:latin typeface="Century Gothic"/>
                <a:cs typeface="Century Gothic"/>
              </a:rPr>
              <a:t>are now invited to become agents of renewal rather than mere spectators and objects of renewal. </a:t>
            </a:r>
            <a:r>
              <a:rPr lang="en-AU" sz="2400" dirty="0">
                <a:latin typeface="Century Gothic"/>
                <a:cs typeface="Century Gothic"/>
              </a:rPr>
              <a:t>The need for dialogue, reform, and collaboration between parish and school leaders, in a spirit of charity, is great if there is to be a restoration of the relevance of faith in the lives of young Catholics especially.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1391106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Sharing some thoughts</a:t>
            </a:r>
            <a:endParaRPr lang="en-US" dirty="0">
              <a:latin typeface="Century Gothic"/>
              <a:cs typeface="Century Gothic"/>
            </a:endParaRPr>
          </a:p>
        </p:txBody>
      </p:sp>
      <p:sp>
        <p:nvSpPr>
          <p:cNvPr id="9" name="Title 1"/>
          <p:cNvSpPr txBox="1">
            <a:spLocks/>
          </p:cNvSpPr>
          <p:nvPr/>
        </p:nvSpPr>
        <p:spPr>
          <a:xfrm>
            <a:off x="2555776" y="4581128"/>
            <a:ext cx="6139408" cy="93345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pPr algn="r"/>
            <a:r>
              <a:rPr lang="en-AU" i="1" dirty="0" smtClean="0">
                <a:solidFill>
                  <a:schemeClr val="accent6">
                    <a:lumMod val="75000"/>
                  </a:schemeClr>
                </a:solidFill>
                <a:latin typeface="Century Gothic"/>
                <a:cs typeface="Century Gothic"/>
              </a:rPr>
              <a:t>Catholic Parish –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Challenge and Opportunity </a:t>
            </a:r>
            <a:endParaRPr lang="en-US" i="1" dirty="0">
              <a:solidFill>
                <a:schemeClr val="accent6">
                  <a:lumMod val="75000"/>
                </a:schemeClr>
              </a:solidFill>
            </a:endParaRPr>
          </a:p>
        </p:txBody>
      </p:sp>
      <p:sp>
        <p:nvSpPr>
          <p:cNvPr id="10" name="Subtitle 2"/>
          <p:cNvSpPr txBox="1">
            <a:spLocks/>
          </p:cNvSpPr>
          <p:nvPr/>
        </p:nvSpPr>
        <p:spPr>
          <a:xfrm>
            <a:off x="3041104" y="5589240"/>
            <a:ext cx="5419328" cy="748553"/>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gn="r"/>
            <a:r>
              <a:rPr lang="en-US" i="1" dirty="0" smtClean="0">
                <a:latin typeface="Century Gothic"/>
                <a:cs typeface="Century Gothic"/>
              </a:rPr>
              <a:t>129-134</a:t>
            </a:r>
            <a:endParaRPr lang="en-US" i="1"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4051</TotalTime>
  <Words>544</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Challenge and Opportunity</vt:lpstr>
      <vt:lpstr>                       Catholic Parish – Challenge and Opportunity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19</cp:revision>
  <dcterms:created xsi:type="dcterms:W3CDTF">2015-03-26T23:46:35Z</dcterms:created>
  <dcterms:modified xsi:type="dcterms:W3CDTF">2015-06-14T22:31:45Z</dcterms:modified>
</cp:coreProperties>
</file>