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256" r:id="rId2"/>
    <p:sldId id="258" r:id="rId3"/>
    <p:sldId id="259" r:id="rId4"/>
    <p:sldId id="266" r:id="rId5"/>
    <p:sldId id="267" r:id="rId6"/>
    <p:sldId id="269" r:id="rId7"/>
    <p:sldId id="270" r:id="rId8"/>
    <p:sldId id="264" r:id="rId9"/>
    <p:sldId id="265"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21/04/15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21/04/15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95-101</a:t>
            </a:r>
            <a:endParaRPr lang="en-AU" dirty="0"/>
          </a:p>
        </p:txBody>
      </p:sp>
      <p:sp>
        <p:nvSpPr>
          <p:cNvPr id="4" name="TextBox 3"/>
          <p:cNvSpPr txBox="1"/>
          <p:nvPr/>
        </p:nvSpPr>
        <p:spPr>
          <a:xfrm>
            <a:off x="634502" y="1580599"/>
            <a:ext cx="3564422"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Ongoing </a:t>
            </a:r>
          </a:p>
          <a:p>
            <a:pPr algn="ctr"/>
            <a:r>
              <a:rPr lang="en-AU" sz="3600" dirty="0" smtClean="0">
                <a:solidFill>
                  <a:schemeClr val="bg1"/>
                </a:solidFill>
                <a:latin typeface="Century Gothic"/>
                <a:cs typeface="Century Gothic"/>
              </a:rPr>
              <a:t>Staff Formation</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1052736"/>
            <a:ext cx="6009711" cy="5090889"/>
          </a:xfrm>
        </p:spPr>
        <p:txBody>
          <a:bodyPr>
            <a:noAutofit/>
          </a:bodyPr>
          <a:lstStyle/>
          <a:p>
            <a:pPr marL="457200" lvl="0" indent="-457200">
              <a:buFont typeface="+mj-lt"/>
              <a:buAutoNum type="arabicPeriod" startAt="4"/>
            </a:pPr>
            <a:r>
              <a:rPr lang="en-AU" sz="2200" dirty="0" smtClean="0">
                <a:latin typeface="Century Gothic"/>
                <a:cs typeface="Century Gothic"/>
              </a:rPr>
              <a:t>How </a:t>
            </a:r>
            <a:r>
              <a:rPr lang="en-AU" sz="2200" dirty="0">
                <a:latin typeface="Century Gothic"/>
                <a:cs typeface="Century Gothic"/>
              </a:rPr>
              <a:t>can we as staff continue to nurture the WHO who teaches, and the WHO who leads, within our school community?</a:t>
            </a:r>
          </a:p>
          <a:p>
            <a:pPr marL="457200" indent="-457200">
              <a:buFont typeface="+mj-lt"/>
              <a:buAutoNum type="arabicPeriod" startAt="4"/>
            </a:pPr>
            <a:endParaRPr lang="en-AU" sz="2200" dirty="0">
              <a:latin typeface="Century Gothic"/>
              <a:cs typeface="Century Gothic"/>
            </a:endParaRPr>
          </a:p>
          <a:p>
            <a:pPr marL="457200" indent="-457200">
              <a:buFont typeface="+mj-lt"/>
              <a:buAutoNum type="arabicPeriod" startAt="4"/>
            </a:pPr>
            <a:r>
              <a:rPr lang="en-AU" sz="2200" dirty="0">
                <a:latin typeface="Century Gothic"/>
                <a:cs typeface="Century Gothic"/>
              </a:rPr>
              <a:t>Any other issues that ought to be considered under this ‘formation’ umbrella? </a:t>
            </a: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366210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5936" y="4624668"/>
            <a:ext cx="4843264" cy="933450"/>
          </a:xfrm>
        </p:spPr>
        <p:txBody>
          <a:bodyPr>
            <a:noAutofit/>
          </a:bodyPr>
          <a:lstStyle/>
          <a:p>
            <a:r>
              <a:rPr lang="en-AU" i="1" dirty="0" smtClean="0">
                <a:solidFill>
                  <a:schemeClr val="accent6">
                    <a:lumMod val="75000"/>
                  </a:schemeClr>
                </a:solidFill>
                <a:latin typeface="Century Gothic"/>
                <a:cs typeface="Century Gothic"/>
              </a:rPr>
              <a:t>Ongoing Staff Formation</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95-101</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620688"/>
            <a:ext cx="7313886" cy="5505475"/>
          </a:xfrm>
        </p:spPr>
        <p:txBody>
          <a:bodyPr>
            <a:noAutofit/>
          </a:bodyPr>
          <a:lstStyle/>
          <a:p>
            <a:pPr marL="711200" lvl="0" indent="-530225"/>
            <a:r>
              <a:rPr lang="en-AU" sz="2400" dirty="0" smtClean="0">
                <a:latin typeface="Century Gothic"/>
                <a:cs typeface="Century Gothic"/>
              </a:rPr>
              <a:t>From </a:t>
            </a:r>
            <a:r>
              <a:rPr lang="en-AU" sz="2400" dirty="0">
                <a:latin typeface="Century Gothic"/>
                <a:cs typeface="Century Gothic"/>
              </a:rPr>
              <a:t>the 1880s until the 1950s, at least, </a:t>
            </a:r>
            <a:r>
              <a:rPr lang="en-AU" sz="2400" dirty="0" smtClean="0">
                <a:latin typeface="Century Gothic"/>
                <a:cs typeface="Century Gothic"/>
              </a:rPr>
              <a:t>religious </a:t>
            </a:r>
            <a:r>
              <a:rPr lang="en-AU" sz="2400" dirty="0">
                <a:latin typeface="Century Gothic"/>
                <a:cs typeface="Century Gothic"/>
              </a:rPr>
              <a:t>congregations had a defining role in shaping the identity and the story of Catholic schools in Australia</a:t>
            </a:r>
            <a:r>
              <a:rPr lang="en-AU" sz="2400" dirty="0" smtClean="0">
                <a:latin typeface="Century Gothic"/>
                <a:cs typeface="Century Gothic"/>
              </a:rPr>
              <a:t>.</a:t>
            </a:r>
            <a:endParaRPr lang="en-AU" sz="2400" dirty="0">
              <a:latin typeface="Century Gothic"/>
              <a:cs typeface="Century Gothic"/>
            </a:endParaRPr>
          </a:p>
          <a:p>
            <a:pPr marL="711200" lvl="0" indent="-530225"/>
            <a:r>
              <a:rPr lang="en-AU" sz="2400" dirty="0" smtClean="0">
                <a:latin typeface="Century Gothic"/>
                <a:cs typeface="Century Gothic"/>
              </a:rPr>
              <a:t>A number </a:t>
            </a:r>
            <a:r>
              <a:rPr lang="en-AU" sz="2400" dirty="0">
                <a:latin typeface="Century Gothic"/>
                <a:cs typeface="Century Gothic"/>
              </a:rPr>
              <a:t>of years of faith and spiritual formation were deemed an integral part of developing </a:t>
            </a:r>
            <a:r>
              <a:rPr lang="en-AU" sz="2400" dirty="0" smtClean="0">
                <a:latin typeface="Century Gothic"/>
                <a:cs typeface="Century Gothic"/>
              </a:rPr>
              <a:t>the vocation of these religious </a:t>
            </a:r>
            <a:r>
              <a:rPr lang="en-AU" sz="2400" dirty="0">
                <a:latin typeface="Century Gothic"/>
                <a:cs typeface="Century Gothic"/>
              </a:rPr>
              <a:t>in preparation for ministry in Catholic schools.  </a:t>
            </a:r>
            <a:r>
              <a:rPr lang="en-AU" sz="2400" dirty="0">
                <a:latin typeface="Century Gothic"/>
                <a:cs typeface="Century Gothic"/>
              </a:rPr>
              <a:t>This priority to mind and soul preparation is part of the formula which served Catholic schools well in difficult circumstances and is part of the legacy bequeathed to present generations of Catholic educators.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755576" y="836713"/>
            <a:ext cx="5760640" cy="5306912"/>
          </a:xfrm>
        </p:spPr>
        <p:txBody>
          <a:bodyPr>
            <a:noAutofit/>
          </a:bodyPr>
          <a:lstStyle/>
          <a:p>
            <a:pPr marL="342900" indent="-342900">
              <a:buSzPct val="150000"/>
              <a:buFont typeface="Wingdings" charset="2"/>
              <a:buChar char="§"/>
            </a:pPr>
            <a:r>
              <a:rPr lang="en-AU" sz="2400" dirty="0" smtClean="0">
                <a:latin typeface="Century Gothic"/>
                <a:cs typeface="Century Gothic"/>
              </a:rPr>
              <a:t>The </a:t>
            </a:r>
            <a:r>
              <a:rPr lang="en-AU" sz="2400" dirty="0">
                <a:latin typeface="Century Gothic"/>
                <a:cs typeface="Century Gothic"/>
              </a:rPr>
              <a:t>context and circumstances of Catholic schools are very different now. </a:t>
            </a:r>
            <a:r>
              <a:rPr lang="en-AU" sz="2400" dirty="0">
                <a:latin typeface="Century Gothic"/>
                <a:cs typeface="Century Gothic"/>
              </a:rPr>
              <a:t>Staff in Catholic schools are more professionally qualified than ever. Simultaneously it is probable that at no time in the history of Catholic schools has there been such a high level of ‘un-affiliation’ from church traditions and parish life by baptised Catholics  generally, including  Catholics working in schools and CEOs. </a:t>
            </a:r>
            <a:r>
              <a:rPr lang="en-AU" sz="2400" dirty="0">
                <a:latin typeface="Century Gothic"/>
                <a:cs typeface="Century Gothic"/>
              </a:rPr>
              <a:t> </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692696"/>
            <a:ext cx="7097862" cy="5433467"/>
          </a:xfrm>
        </p:spPr>
        <p:txBody>
          <a:bodyPr>
            <a:normAutofit lnSpcReduction="10000"/>
          </a:bodyPr>
          <a:lstStyle/>
          <a:p>
            <a:pPr marL="446088" lvl="0" indent="-446088"/>
            <a:r>
              <a:rPr lang="en-AU" sz="2400" dirty="0" smtClean="0">
                <a:latin typeface="Century Gothic"/>
                <a:cs typeface="Century Gothic"/>
              </a:rPr>
              <a:t>There </a:t>
            </a:r>
            <a:r>
              <a:rPr lang="en-AU" sz="2400" dirty="0">
                <a:latin typeface="Century Gothic"/>
                <a:cs typeface="Century Gothic"/>
              </a:rPr>
              <a:t>remains however a strong commitment to the mission of the Catholic school by a majority of system and school leaders and teachers even though there may be a lack in religious literacy and in a familiarity with church norms, customs and practice. Many are no longer regular participants in the liturgical and sacramental life of the church while still conscientiously regarding themselves as Catholics</a:t>
            </a:r>
            <a:r>
              <a:rPr lang="en-AU" sz="2400" dirty="0" smtClean="0">
                <a:latin typeface="Century Gothic"/>
                <a:cs typeface="Century Gothic"/>
              </a:rPr>
              <a:t>.</a:t>
            </a:r>
          </a:p>
          <a:p>
            <a:pPr marL="446088" lvl="0" indent="-446088"/>
            <a:r>
              <a:rPr lang="en-AU" sz="2400" dirty="0" smtClean="0">
                <a:latin typeface="Century Gothic"/>
                <a:cs typeface="Century Gothic"/>
              </a:rPr>
              <a:t>Personal </a:t>
            </a:r>
            <a:r>
              <a:rPr lang="en-AU" sz="2400" dirty="0">
                <a:latin typeface="Century Gothic"/>
                <a:cs typeface="Century Gothic"/>
              </a:rPr>
              <a:t>assent is an essential aspect of authentic formation where the desired outcome is commitment, not compliance. </a:t>
            </a:r>
            <a:endParaRPr lang="en-US" sz="24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4882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4" y="476672"/>
            <a:ext cx="6191157" cy="5328592"/>
          </a:xfrm>
        </p:spPr>
        <p:txBody>
          <a:bodyPr>
            <a:noAutofit/>
          </a:bodyPr>
          <a:lstStyle/>
          <a:p>
            <a:pPr marL="342900" lvl="0" indent="-342900">
              <a:buSzPct val="150000"/>
              <a:buFont typeface="Wingdings" charset="2"/>
              <a:buChar char="§"/>
            </a:pPr>
            <a:r>
              <a:rPr lang="en-AU" sz="2400" dirty="0" smtClean="0">
                <a:latin typeface="Century Gothic"/>
                <a:cs typeface="Century Gothic"/>
              </a:rPr>
              <a:t>The </a:t>
            </a:r>
            <a:r>
              <a:rPr lang="en-AU" sz="2400" dirty="0">
                <a:latin typeface="Century Gothic"/>
                <a:cs typeface="Century Gothic"/>
              </a:rPr>
              <a:t>process of formation as implied throughout this book is understood as the intentional provision of a range of formal and informal programs/ experiences  which invite and enable growth in faith and spirituality. At the end of the day, people must be agents of their own formation with the help of the Holy </a:t>
            </a:r>
            <a:r>
              <a:rPr lang="en-AU" sz="2400" dirty="0" smtClean="0">
                <a:latin typeface="Century Gothic"/>
                <a:cs typeface="Century Gothic"/>
              </a:rPr>
              <a:t>Spirit.</a:t>
            </a:r>
            <a:br>
              <a:rPr lang="en-AU" sz="2400" dirty="0" smtClean="0">
                <a:latin typeface="Century Gothic"/>
                <a:cs typeface="Century Gothic"/>
              </a:rPr>
            </a:br>
            <a:endParaRPr lang="en-AU" sz="2400" dirty="0">
              <a:latin typeface="Century Gothic"/>
              <a:cs typeface="Century Gothic"/>
            </a:endParaRPr>
          </a:p>
          <a:p>
            <a:pPr marL="342900" lvl="0" indent="-342900">
              <a:buSzPct val="150000"/>
              <a:buFont typeface="Wingdings" charset="2"/>
              <a:buChar char="§"/>
            </a:pPr>
            <a:r>
              <a:rPr lang="en-AU" sz="2400" dirty="0" smtClean="0">
                <a:latin typeface="Century Gothic"/>
                <a:cs typeface="Century Gothic"/>
              </a:rPr>
              <a:t>In </a:t>
            </a:r>
            <a:r>
              <a:rPr lang="en-AU" sz="2400" dirty="0">
                <a:latin typeface="Century Gothic"/>
                <a:cs typeface="Century Gothic"/>
              </a:rPr>
              <a:t>staff formation the focus in on the WHO who teaches, the WHO who leads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3046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313886" cy="6048672"/>
          </a:xfrm>
        </p:spPr>
        <p:txBody>
          <a:bodyPr>
            <a:normAutofit/>
          </a:bodyPr>
          <a:lstStyle/>
          <a:p>
            <a:pPr marL="446088" lvl="0" indent="-361950"/>
            <a:r>
              <a:rPr lang="en-AU" sz="2300" dirty="0" smtClean="0">
                <a:latin typeface="Century Gothic"/>
                <a:cs typeface="Century Gothic"/>
              </a:rPr>
              <a:t>Whether Catholic </a:t>
            </a:r>
            <a:r>
              <a:rPr lang="en-AU" sz="2300" dirty="0">
                <a:latin typeface="Century Gothic"/>
                <a:cs typeface="Century Gothic"/>
              </a:rPr>
              <a:t>schools are Catholic in </a:t>
            </a:r>
            <a:r>
              <a:rPr lang="en-AU" sz="2300" dirty="0" smtClean="0">
                <a:latin typeface="Century Gothic"/>
                <a:cs typeface="Century Gothic"/>
              </a:rPr>
              <a:t>2030 may well depend </a:t>
            </a:r>
            <a:r>
              <a:rPr lang="en-AU" sz="2300" dirty="0">
                <a:latin typeface="Century Gothic"/>
                <a:cs typeface="Century Gothic"/>
              </a:rPr>
              <a:t>on the quality of such formation more than on any other single factor</a:t>
            </a:r>
            <a:r>
              <a:rPr lang="en-AU" sz="2300" dirty="0" smtClean="0">
                <a:latin typeface="Century Gothic"/>
                <a:cs typeface="Century Gothic"/>
              </a:rPr>
              <a:t>.</a:t>
            </a:r>
            <a:endParaRPr lang="en-AU" sz="2300" dirty="0">
              <a:latin typeface="Century Gothic"/>
              <a:cs typeface="Century Gothic"/>
            </a:endParaRPr>
          </a:p>
          <a:p>
            <a:pPr marL="446088" lvl="0" indent="-361950"/>
            <a:r>
              <a:rPr lang="en-AU" sz="2300" dirty="0" smtClean="0">
                <a:latin typeface="Century Gothic"/>
                <a:cs typeface="Century Gothic"/>
              </a:rPr>
              <a:t>Do </a:t>
            </a:r>
            <a:r>
              <a:rPr lang="en-AU" sz="2300" dirty="0">
                <a:latin typeface="Century Gothic"/>
                <a:cs typeface="Century Gothic"/>
              </a:rPr>
              <a:t>a tally on </a:t>
            </a:r>
            <a:r>
              <a:rPr lang="en-AU" sz="2300" dirty="0" smtClean="0">
                <a:latin typeface="Century Gothic"/>
                <a:cs typeface="Century Gothic"/>
              </a:rPr>
              <a:t>expenditure </a:t>
            </a:r>
            <a:r>
              <a:rPr lang="en-AU" sz="2300" dirty="0">
                <a:latin typeface="Century Gothic"/>
                <a:cs typeface="Century Gothic"/>
              </a:rPr>
              <a:t>on staff formation as against expenditure on other aspects of school life, especially technology.</a:t>
            </a:r>
          </a:p>
          <a:p>
            <a:pPr marL="446088" indent="-361950"/>
            <a:r>
              <a:rPr lang="en-AU" sz="2300" dirty="0">
                <a:latin typeface="Century Gothic"/>
                <a:cs typeface="Century Gothic"/>
              </a:rPr>
              <a:t>Ideally, at least one day each year is set aside for all staff to participate in a more formal formation experience that builds on and strengthens a union of hearts and </a:t>
            </a:r>
            <a:r>
              <a:rPr lang="en-AU" sz="2300" dirty="0" smtClean="0">
                <a:latin typeface="Century Gothic"/>
                <a:cs typeface="Century Gothic"/>
              </a:rPr>
              <a:t>minds. </a:t>
            </a:r>
            <a:r>
              <a:rPr lang="en-AU" sz="2300" dirty="0">
                <a:latin typeface="Century Gothic"/>
                <a:cs typeface="Century Gothic"/>
              </a:rPr>
              <a:t>The effectiveness of such days in enhanced when they are understood as but a high point in an ongoing culture that nourishes </a:t>
            </a:r>
            <a:r>
              <a:rPr lang="en-AU" sz="2300" dirty="0" smtClean="0">
                <a:latin typeface="Century Gothic"/>
                <a:cs typeface="Century Gothic"/>
              </a:rPr>
              <a:t>minds </a:t>
            </a:r>
            <a:r>
              <a:rPr lang="en-AU" sz="2300" dirty="0">
                <a:latin typeface="Century Gothic"/>
                <a:cs typeface="Century Gothic"/>
              </a:rPr>
              <a:t>and </a:t>
            </a:r>
            <a:r>
              <a:rPr lang="en-AU" sz="2300" dirty="0" smtClean="0">
                <a:latin typeface="Century Gothic"/>
                <a:cs typeface="Century Gothic"/>
              </a:rPr>
              <a:t>souls </a:t>
            </a:r>
            <a:r>
              <a:rPr lang="en-AU" sz="2300" dirty="0">
                <a:latin typeface="Century Gothic"/>
                <a:cs typeface="Century Gothic"/>
              </a:rPr>
              <a:t>for the mission of the school. </a:t>
            </a:r>
            <a:endParaRPr lang="en-US" sz="2300"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174982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4624668"/>
            <a:ext cx="4627240" cy="933450"/>
          </a:xfrm>
        </p:spPr>
        <p:txBody>
          <a:bodyPr>
            <a:noAutofit/>
          </a:bodyPr>
          <a:lstStyle/>
          <a:p>
            <a:r>
              <a:rPr lang="en-AU" i="1" dirty="0" smtClean="0">
                <a:solidFill>
                  <a:schemeClr val="accent6">
                    <a:lumMod val="75000"/>
                  </a:schemeClr>
                </a:solidFill>
                <a:latin typeface="Century Gothic"/>
                <a:cs typeface="Century Gothic"/>
              </a:rPr>
              <a:t>Ongoing Staff Formation</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95-101</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620688"/>
            <a:ext cx="7200800" cy="5688632"/>
          </a:xfrm>
        </p:spPr>
        <p:txBody>
          <a:bodyPr>
            <a:noAutofit/>
          </a:bodyPr>
          <a:lstStyle/>
          <a:p>
            <a:pPr marL="457200" lvl="0" indent="-457200">
              <a:buFont typeface="+mj-lt"/>
              <a:buAutoNum type="arabicPeriod"/>
            </a:pPr>
            <a:r>
              <a:rPr lang="en-AU" sz="2200" dirty="0" smtClean="0">
                <a:latin typeface="Century Gothic"/>
                <a:cs typeface="Century Gothic"/>
              </a:rPr>
              <a:t>From </a:t>
            </a:r>
            <a:r>
              <a:rPr lang="en-AU" sz="2200" dirty="0">
                <a:latin typeface="Century Gothic"/>
                <a:cs typeface="Century Gothic"/>
              </a:rPr>
              <a:t>As applied to staff within the context of our school (system), what is your understanding of the term ‘formation’</a:t>
            </a:r>
            <a:r>
              <a:rPr lang="en-AU" sz="2200" dirty="0" smtClean="0">
                <a:latin typeface="Century Gothic"/>
                <a:cs typeface="Century Gothic"/>
              </a:rPr>
              <a:t>?</a:t>
            </a:r>
            <a:endParaRPr lang="en-AU" sz="2200" dirty="0">
              <a:latin typeface="Century Gothic"/>
              <a:cs typeface="Century Gothic"/>
            </a:endParaRPr>
          </a:p>
          <a:p>
            <a:pPr marL="457200" indent="-457200">
              <a:buFont typeface="+mj-lt"/>
              <a:buAutoNum type="arabicPeriod"/>
            </a:pPr>
            <a:r>
              <a:rPr lang="en-AU" sz="2200" dirty="0">
                <a:latin typeface="Century Gothic"/>
                <a:cs typeface="Century Gothic"/>
              </a:rPr>
              <a:t>In our shared understanding, give an example of a formation program or experience that you have found personally - (</a:t>
            </a:r>
            <a:r>
              <a:rPr lang="en-AU" sz="2200" dirty="0" err="1">
                <a:latin typeface="Century Gothic"/>
                <a:cs typeface="Century Gothic"/>
              </a:rPr>
              <a:t>i</a:t>
            </a:r>
            <a:r>
              <a:rPr lang="en-AU" sz="2200" dirty="0">
                <a:latin typeface="Century Gothic"/>
                <a:cs typeface="Century Gothic"/>
              </a:rPr>
              <a:t>) positive &amp; helpful?      </a:t>
            </a:r>
            <a:br>
              <a:rPr lang="en-AU" sz="2200" dirty="0">
                <a:latin typeface="Century Gothic"/>
                <a:cs typeface="Century Gothic"/>
              </a:rPr>
            </a:br>
            <a:r>
              <a:rPr lang="en-AU" sz="2200" dirty="0">
                <a:latin typeface="Century Gothic"/>
                <a:cs typeface="Century Gothic"/>
              </a:rPr>
              <a:t>(ii) unhelpful , or even upsetting? </a:t>
            </a:r>
            <a:r>
              <a:rPr lang="en-AU" sz="2200" dirty="0">
                <a:latin typeface="Century Gothic"/>
                <a:cs typeface="Century Gothic"/>
              </a:rPr>
              <a:t>What factors contributed to the difference? </a:t>
            </a:r>
            <a:endParaRPr lang="en-AU" sz="2200" dirty="0" smtClean="0">
              <a:latin typeface="Century Gothic"/>
              <a:cs typeface="Century Gothic"/>
            </a:endParaRPr>
          </a:p>
          <a:p>
            <a:pPr marL="457200" indent="-457200">
              <a:buFont typeface="+mj-lt"/>
              <a:buAutoNum type="arabicPeriod"/>
            </a:pPr>
            <a:r>
              <a:rPr lang="en-AU" sz="2200" dirty="0">
                <a:latin typeface="Century Gothic"/>
                <a:cs typeface="Century Gothic"/>
              </a:rPr>
              <a:t>What are your thoughts and feelings about present system and school policies and practices in staff formation and their capacity to affect shared commitment to the mission of the school? </a:t>
            </a:r>
          </a:p>
          <a:p>
            <a:pPr marL="363538" lvl="0" indent="-363538"/>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2978</TotalTime>
  <Words>540</Words>
  <Application>Microsoft Macintosh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PowerPoint Presentation</vt:lpstr>
      <vt:lpstr>Ongoing Staff Formation</vt:lpstr>
      <vt:lpstr>PowerPoint Presentation</vt:lpstr>
      <vt:lpstr>PowerPoint Presentation</vt:lpstr>
      <vt:lpstr>PowerPoint Presentation</vt:lpstr>
      <vt:lpstr>PowerPoint Presentation</vt:lpstr>
      <vt:lpstr>PowerPoint Presentation</vt:lpstr>
      <vt:lpstr>Ongoing Staff Formation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26</cp:revision>
  <dcterms:created xsi:type="dcterms:W3CDTF">2015-03-26T23:46:35Z</dcterms:created>
  <dcterms:modified xsi:type="dcterms:W3CDTF">2015-04-21T21:09:10Z</dcterms:modified>
</cp:coreProperties>
</file>