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59" r:id="rId4"/>
    <p:sldId id="266" r:id="rId5"/>
    <p:sldId id="267" r:id="rId6"/>
    <p:sldId id="269" r:id="rId7"/>
    <p:sldId id="270" r:id="rId8"/>
    <p:sldId id="271"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23/04/15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23/04/15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499992" y="4653136"/>
            <a:ext cx="4038600" cy="933450"/>
          </a:xfrm>
        </p:spPr>
        <p:txBody>
          <a:bodyPr>
            <a:normAutofit/>
          </a:bodyPr>
          <a:lstStyle/>
          <a:p>
            <a:r>
              <a:rPr lang="en-AU" sz="2000" dirty="0" smtClean="0">
                <a:latin typeface="Century Gothic"/>
                <a:cs typeface="Century Gothic"/>
              </a:rPr>
              <a:t>Beyond a profession?</a:t>
            </a:r>
            <a:endParaRPr lang="en-AU" sz="2000" dirty="0">
              <a:latin typeface="Century Gothic"/>
              <a:cs typeface="Century Gothic"/>
            </a:endParaRPr>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107-110</a:t>
            </a:r>
            <a:endParaRPr lang="en-AU" dirty="0"/>
          </a:p>
        </p:txBody>
      </p:sp>
      <p:sp>
        <p:nvSpPr>
          <p:cNvPr id="4" name="TextBox 3"/>
          <p:cNvSpPr txBox="1"/>
          <p:nvPr/>
        </p:nvSpPr>
        <p:spPr>
          <a:xfrm>
            <a:off x="575003" y="1048668"/>
            <a:ext cx="3683445" cy="2308324"/>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Teaching and </a:t>
            </a:r>
          </a:p>
          <a:p>
            <a:pPr algn="ctr"/>
            <a:r>
              <a:rPr lang="en-AU" sz="3600" dirty="0" smtClean="0">
                <a:solidFill>
                  <a:schemeClr val="bg1"/>
                </a:solidFill>
                <a:latin typeface="Century Gothic"/>
                <a:cs typeface="Century Gothic"/>
              </a:rPr>
              <a:t>leading </a:t>
            </a:r>
          </a:p>
          <a:p>
            <a:pPr algn="ctr"/>
            <a:r>
              <a:rPr lang="en-AU" sz="3600" dirty="0" smtClean="0">
                <a:solidFill>
                  <a:schemeClr val="bg1"/>
                </a:solidFill>
                <a:latin typeface="Century Gothic"/>
                <a:cs typeface="Century Gothic"/>
              </a:rPr>
              <a:t>in a </a:t>
            </a:r>
          </a:p>
          <a:p>
            <a:pPr algn="ctr"/>
            <a:r>
              <a:rPr lang="en-AU" sz="3600" dirty="0" smtClean="0">
                <a:solidFill>
                  <a:schemeClr val="bg1"/>
                </a:solidFill>
                <a:latin typeface="Century Gothic"/>
                <a:cs typeface="Century Gothic"/>
              </a:rPr>
              <a:t>Catholic school</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272807" cy="5688632"/>
          </a:xfrm>
        </p:spPr>
        <p:txBody>
          <a:bodyPr>
            <a:noAutofit/>
          </a:bodyPr>
          <a:lstStyle/>
          <a:p>
            <a:pPr marL="457200" lvl="0" indent="-457200">
              <a:buFont typeface="+mj-lt"/>
              <a:buAutoNum type="arabicPeriod"/>
            </a:pPr>
            <a:r>
              <a:rPr lang="en-AU" sz="2400" dirty="0" smtClean="0">
                <a:latin typeface="Century Gothic"/>
                <a:cs typeface="Century Gothic"/>
              </a:rPr>
              <a:t>Think </a:t>
            </a:r>
            <a:r>
              <a:rPr lang="en-AU" sz="2400" dirty="0">
                <a:latin typeface="Century Gothic"/>
                <a:cs typeface="Century Gothic"/>
              </a:rPr>
              <a:t>In the roles of teaching and leading in a Catholic school, what mindsets  underlie the following terms and where do I see myself across these categories </a:t>
            </a:r>
            <a:r>
              <a:rPr lang="en-AU" sz="2400" dirty="0" smtClean="0">
                <a:latin typeface="Century Gothic"/>
                <a:cs typeface="Century Gothic"/>
              </a:rPr>
              <a:t>?</a:t>
            </a:r>
          </a:p>
          <a:p>
            <a:pPr marL="1131888" lvl="3" indent="-446088"/>
            <a:r>
              <a:rPr lang="en-AU" sz="2200" dirty="0" smtClean="0">
                <a:latin typeface="Century Gothic"/>
                <a:cs typeface="Century Gothic"/>
              </a:rPr>
              <a:t>Job</a:t>
            </a:r>
          </a:p>
          <a:p>
            <a:pPr marL="1131888" lvl="3" indent="-446088"/>
            <a:r>
              <a:rPr lang="en-AU" sz="2200" dirty="0" smtClean="0">
                <a:latin typeface="Century Gothic"/>
                <a:cs typeface="Century Gothic"/>
              </a:rPr>
              <a:t>Career</a:t>
            </a:r>
          </a:p>
          <a:p>
            <a:pPr marL="1131888" lvl="3" indent="-446088"/>
            <a:r>
              <a:rPr lang="en-AU" sz="2200" dirty="0" smtClean="0">
                <a:latin typeface="Century Gothic"/>
                <a:cs typeface="Century Gothic"/>
              </a:rPr>
              <a:t>Profession</a:t>
            </a:r>
          </a:p>
          <a:p>
            <a:pPr marL="1131888" lvl="3" indent="-446088"/>
            <a:r>
              <a:rPr lang="en-AU" sz="2200" dirty="0" smtClean="0">
                <a:latin typeface="Century Gothic"/>
                <a:cs typeface="Century Gothic"/>
              </a:rPr>
              <a:t>Vocation</a:t>
            </a:r>
            <a:br>
              <a:rPr lang="en-AU" sz="2200" dirty="0" smtClean="0">
                <a:latin typeface="Century Gothic"/>
                <a:cs typeface="Century Gothic"/>
              </a:rPr>
            </a:br>
            <a:endParaRPr lang="en-AU" sz="2200" dirty="0" smtClean="0">
              <a:latin typeface="Century Gothic"/>
              <a:cs typeface="Century Gothic"/>
            </a:endParaRPr>
          </a:p>
          <a:p>
            <a:pPr marL="685800" lvl="1" indent="-457200">
              <a:buFont typeface="+mj-lt"/>
              <a:buAutoNum type="arabicPeriod" startAt="2"/>
            </a:pPr>
            <a:r>
              <a:rPr lang="en-AU" sz="2400" dirty="0" smtClean="0">
                <a:latin typeface="Century Gothic"/>
                <a:cs typeface="Century Gothic"/>
              </a:rPr>
              <a:t>In </a:t>
            </a:r>
            <a:r>
              <a:rPr lang="en-AU" sz="2400" dirty="0">
                <a:latin typeface="Century Gothic"/>
                <a:cs typeface="Century Gothic"/>
              </a:rPr>
              <a:t>my present role, what are some key activities and experiences that carry personal meaning for me giving me a feeling that I really do make a positive difference in my school or Office?</a:t>
            </a:r>
            <a:br>
              <a:rPr lang="en-AU" sz="2400" dirty="0">
                <a:latin typeface="Century Gothic"/>
                <a:cs typeface="Century Gothic"/>
              </a:rPr>
            </a:br>
            <a:endParaRPr lang="en-AU" sz="2400" dirty="0">
              <a:latin typeface="Century Gothic"/>
              <a:cs typeface="Century Gothic"/>
            </a:endParaRPr>
          </a:p>
          <a:p>
            <a:pPr marL="363537" indent="0">
              <a:buNone/>
            </a:pP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284374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95536" y="764704"/>
            <a:ext cx="6264695" cy="5378921"/>
          </a:xfrm>
        </p:spPr>
        <p:txBody>
          <a:bodyPr>
            <a:noAutofit/>
          </a:bodyPr>
          <a:lstStyle/>
          <a:p>
            <a:pPr marL="457200" lvl="0" indent="-457200">
              <a:buFont typeface="+mj-lt"/>
              <a:buAutoNum type="arabicPeriod" startAt="3"/>
            </a:pPr>
            <a:r>
              <a:rPr lang="en-AU" sz="2400" dirty="0" smtClean="0">
                <a:latin typeface="Century Gothic"/>
                <a:cs typeface="Century Gothic"/>
              </a:rPr>
              <a:t>Would </a:t>
            </a:r>
            <a:r>
              <a:rPr lang="en-AU" sz="2400" dirty="0">
                <a:latin typeface="Century Gothic"/>
                <a:cs typeface="Century Gothic"/>
              </a:rPr>
              <a:t>I be pleased to have children of my own teaching in a Catholic school? </a:t>
            </a:r>
            <a:r>
              <a:rPr lang="en-AU" sz="2400" dirty="0">
                <a:latin typeface="Century Gothic"/>
                <a:cs typeface="Century Gothic"/>
              </a:rPr>
              <a:t>If so, why?</a:t>
            </a:r>
            <a:br>
              <a:rPr lang="en-AU" sz="2400" dirty="0">
                <a:latin typeface="Century Gothic"/>
                <a:cs typeface="Century Gothic"/>
              </a:rPr>
            </a:br>
            <a:endParaRPr lang="en-AU" sz="2400" dirty="0">
              <a:latin typeface="Century Gothic"/>
              <a:cs typeface="Century Gothic"/>
            </a:endParaRPr>
          </a:p>
          <a:p>
            <a:pPr marL="457200" lvl="0" indent="-457200">
              <a:buFont typeface="+mj-lt"/>
              <a:buAutoNum type="arabicPeriod" startAt="3"/>
            </a:pPr>
            <a:r>
              <a:rPr lang="en-AU" sz="2400" dirty="0">
                <a:latin typeface="Century Gothic"/>
                <a:cs typeface="Century Gothic"/>
              </a:rPr>
              <a:t>What are some school/system policies and practices that help to deepen commitment to teaching? Are there further initiatives we could take to strengthen our understanding and appreciation of the art of teaching?</a:t>
            </a:r>
            <a:br>
              <a:rPr lang="en-AU" sz="2400" dirty="0">
                <a:latin typeface="Century Gothic"/>
                <a:cs typeface="Century Gothic"/>
              </a:rPr>
            </a:br>
            <a:endParaRPr lang="en-AU" sz="2400" dirty="0">
              <a:latin typeface="Century Gothic"/>
              <a:cs typeface="Century Gothic"/>
            </a:endParaRPr>
          </a:p>
          <a:p>
            <a:pPr marL="457200" lvl="0" indent="-457200">
              <a:buFont typeface="+mj-lt"/>
              <a:buAutoNum type="arabicPeriod" startAt="3"/>
            </a:pPr>
            <a:r>
              <a:rPr lang="en-AU" sz="2400" dirty="0">
                <a:latin typeface="Century Gothic"/>
                <a:cs typeface="Century Gothic"/>
              </a:rPr>
              <a:t>What does it mean ‘to teach/lead with soul’?</a:t>
            </a:r>
          </a:p>
          <a:p>
            <a:pPr marL="457200" lvl="0" indent="-457200">
              <a:buFont typeface="+mj-lt"/>
              <a:buAutoNum type="arabicPeriod" startAt="3"/>
            </a:pPr>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366210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5976" y="4624668"/>
            <a:ext cx="4483224" cy="933450"/>
          </a:xfrm>
        </p:spPr>
        <p:txBody>
          <a:bodyPr>
            <a:noAutofit/>
          </a:bodyPr>
          <a:lstStyle/>
          <a:p>
            <a:r>
              <a:rPr lang="en-AU" i="1" dirty="0" smtClean="0">
                <a:solidFill>
                  <a:schemeClr val="accent6">
                    <a:lumMod val="75000"/>
                  </a:schemeClr>
                </a:solidFill>
                <a:latin typeface="Century Gothic"/>
                <a:cs typeface="Century Gothic"/>
              </a:rPr>
              <a:t>Teaching and leading in a Catholic school</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Beyond a profession?        Pages 107-110</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7488833" cy="5544616"/>
          </a:xfrm>
        </p:spPr>
        <p:txBody>
          <a:bodyPr>
            <a:noAutofit/>
          </a:bodyPr>
          <a:lstStyle/>
          <a:p>
            <a:pPr marL="544513" lvl="0" indent="-363538"/>
            <a:r>
              <a:rPr lang="en-AU" sz="2400" dirty="0" smtClean="0">
                <a:latin typeface="Century Gothic"/>
                <a:cs typeface="Century Gothic"/>
              </a:rPr>
              <a:t>At </a:t>
            </a:r>
            <a:r>
              <a:rPr lang="en-AU" sz="2400" dirty="0">
                <a:latin typeface="Century Gothic"/>
                <a:cs typeface="Century Gothic"/>
              </a:rPr>
              <a:t>no time in the history of education in Australia has there been such a detailed and comprehensive articulation of standards for teachers and school </a:t>
            </a:r>
            <a:r>
              <a:rPr lang="en-AU" sz="2400" dirty="0" smtClean="0">
                <a:latin typeface="Century Gothic"/>
                <a:cs typeface="Century Gothic"/>
              </a:rPr>
              <a:t>leaders.</a:t>
            </a:r>
          </a:p>
          <a:p>
            <a:pPr marL="544513" lvl="0" indent="-363538"/>
            <a:r>
              <a:rPr lang="en-AU" sz="2400" dirty="0" smtClean="0">
                <a:latin typeface="Century Gothic"/>
                <a:cs typeface="Century Gothic"/>
              </a:rPr>
              <a:t>This is a praiseworthy advancement with much potential to raise standards in teaching and learning, and simultaneously, to raise the profile of teachers and principals in a society.</a:t>
            </a:r>
          </a:p>
          <a:p>
            <a:pPr marL="544513" lvl="0" indent="-363538"/>
            <a:r>
              <a:rPr lang="en-AU" sz="2400" dirty="0" smtClean="0">
                <a:latin typeface="Century Gothic"/>
                <a:cs typeface="Century Gothic"/>
              </a:rPr>
              <a:t>A main driving force in this development is the research evidence that the quality of teaching and leadership within the school are the main determinants of the school’s effectiveness. </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27584" y="1506464"/>
            <a:ext cx="5688632" cy="3002656"/>
          </a:xfrm>
        </p:spPr>
        <p:txBody>
          <a:bodyPr>
            <a:noAutofit/>
          </a:bodyPr>
          <a:lstStyle/>
          <a:p>
            <a:pPr lvl="0"/>
            <a:r>
              <a:rPr lang="en-AU" sz="2400" dirty="0" smtClean="0">
                <a:latin typeface="Century Gothic"/>
                <a:cs typeface="Century Gothic"/>
              </a:rPr>
              <a:t>A </a:t>
            </a:r>
            <a:r>
              <a:rPr lang="en-AU" sz="2400" dirty="0">
                <a:latin typeface="Century Gothic"/>
                <a:cs typeface="Century Gothic"/>
              </a:rPr>
              <a:t>possible criticism of the AITSL standards however is that their main focus is on the teacher as a functionary with an emphasis on knowledge and competency skills. </a:t>
            </a:r>
            <a:r>
              <a:rPr lang="en-AU" sz="2400" dirty="0">
                <a:latin typeface="Century Gothic"/>
                <a:cs typeface="Century Gothic"/>
              </a:rPr>
              <a:t>This parallels a widespread trend to trump the science of teaching ahead of the art of teaching. </a:t>
            </a: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052736"/>
            <a:ext cx="7097862" cy="4752528"/>
          </a:xfrm>
        </p:spPr>
        <p:txBody>
          <a:bodyPr>
            <a:normAutofit/>
          </a:bodyPr>
          <a:lstStyle/>
          <a:p>
            <a:pPr marL="628650" indent="-447675"/>
            <a:r>
              <a:rPr lang="en-AU" sz="2400" dirty="0" smtClean="0">
                <a:latin typeface="Century Gothic"/>
                <a:cs typeface="Century Gothic"/>
              </a:rPr>
              <a:t>The </a:t>
            </a:r>
            <a:r>
              <a:rPr lang="en-AU" sz="2400" dirty="0">
                <a:latin typeface="Century Gothic"/>
                <a:cs typeface="Century Gothic"/>
              </a:rPr>
              <a:t>art of teaching strongly accentuates a primacy for the human and relational dimensions at the heart of the teaching/learning process. </a:t>
            </a:r>
            <a:r>
              <a:rPr lang="en-AU" sz="2400" dirty="0">
                <a:latin typeface="Century Gothic"/>
                <a:cs typeface="Century Gothic"/>
              </a:rPr>
              <a:t>In turn, the art of teaching is strongly linked to the kind of person the teacher is, the human and spiritual qualities the person brings to the role. Invariably, these qualities will be at the fore in the minds of people who look back in gratitude and affection on teachers who have most touched their lives in positive ways. </a:t>
            </a: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4882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5" y="764704"/>
            <a:ext cx="5976664" cy="5040560"/>
          </a:xfrm>
        </p:spPr>
        <p:txBody>
          <a:bodyPr>
            <a:noAutofit/>
          </a:bodyPr>
          <a:lstStyle/>
          <a:p>
            <a:pPr marL="446088" lvl="0" indent="-446088">
              <a:buSzPct val="150000"/>
              <a:buFont typeface="Wingdings" charset="2"/>
              <a:buChar char="§"/>
            </a:pPr>
            <a:r>
              <a:rPr lang="en-AU" sz="2400" i="1" dirty="0" smtClean="0">
                <a:latin typeface="Century Gothic"/>
                <a:cs typeface="Century Gothic"/>
              </a:rPr>
              <a:t>‘</a:t>
            </a:r>
            <a:r>
              <a:rPr lang="en-AU" sz="2400" i="1" dirty="0">
                <a:latin typeface="Century Gothic"/>
                <a:cs typeface="Century Gothic"/>
              </a:rPr>
              <a:t>But seldom if ever do we ask the ‘who’ question - who is the self that teaches ? How does the quality of my self-hood form – or deform - the way I relate to my students’ </a:t>
            </a: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a:t>
            </a:r>
            <a:r>
              <a:rPr lang="en-AU" sz="2400" dirty="0">
                <a:latin typeface="Century Gothic"/>
                <a:cs typeface="Century Gothic"/>
              </a:rPr>
              <a:t>Parker Palmer – ‘Courage to Teach’)</a:t>
            </a:r>
            <a:br>
              <a:rPr lang="en-AU" sz="2400" dirty="0">
                <a:latin typeface="Century Gothic"/>
                <a:cs typeface="Century Gothic"/>
              </a:rPr>
            </a:br>
            <a:endParaRPr lang="en-AU" sz="2400" dirty="0">
              <a:latin typeface="Century Gothic"/>
              <a:cs typeface="Century Gothic"/>
            </a:endParaRPr>
          </a:p>
          <a:p>
            <a:pPr marL="446088" lvl="0" indent="-446088">
              <a:buSzPct val="150000"/>
              <a:buFont typeface="Wingdings" charset="2"/>
              <a:buChar char="§"/>
            </a:pPr>
            <a:r>
              <a:rPr lang="en-AU" sz="2400" dirty="0">
                <a:latin typeface="Century Gothic"/>
                <a:cs typeface="Century Gothic"/>
              </a:rPr>
              <a:t>The dominant theme in Parker Palmer’s program is the contention that the real authority of the teacher resides in the teacher’s inner life, the soul.</a:t>
            </a:r>
            <a:br>
              <a:rPr lang="en-AU" sz="2400" dirty="0">
                <a:latin typeface="Century Gothic"/>
                <a:cs typeface="Century Gothic"/>
              </a:rPr>
            </a:b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3046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313886" cy="6048672"/>
          </a:xfrm>
        </p:spPr>
        <p:txBody>
          <a:bodyPr>
            <a:normAutofit fontScale="92500" lnSpcReduction="10000"/>
          </a:bodyPr>
          <a:lstStyle/>
          <a:p>
            <a:pPr marL="363538" lvl="0" indent="-363538"/>
            <a:r>
              <a:rPr lang="en-AU" sz="2400" dirty="0" smtClean="0">
                <a:latin typeface="Century Gothic"/>
                <a:cs typeface="Century Gothic"/>
              </a:rPr>
              <a:t>In </a:t>
            </a:r>
            <a:r>
              <a:rPr lang="en-AU" sz="2400" dirty="0">
                <a:latin typeface="Century Gothic"/>
                <a:cs typeface="Century Gothic"/>
              </a:rPr>
              <a:t>a context of teaching in a Catholic school especially, these considerations impinge on the dance between teaching as a profession and teaching as a vocation</a:t>
            </a:r>
            <a:r>
              <a:rPr lang="en-AU" sz="2400" dirty="0" smtClean="0">
                <a:latin typeface="Century Gothic"/>
                <a:cs typeface="Century Gothic"/>
              </a:rPr>
              <a:t>.</a:t>
            </a:r>
            <a:endParaRPr lang="en-AU" sz="2400" dirty="0">
              <a:latin typeface="Century Gothic"/>
              <a:cs typeface="Century Gothic"/>
            </a:endParaRPr>
          </a:p>
          <a:p>
            <a:pPr marL="363538" lvl="0" indent="-363538"/>
            <a:r>
              <a:rPr lang="en-AU" sz="2400" dirty="0">
                <a:latin typeface="Century Gothic"/>
                <a:cs typeface="Century Gothic"/>
              </a:rPr>
              <a:t>Author Gloria </a:t>
            </a:r>
            <a:r>
              <a:rPr lang="en-AU" sz="2400" dirty="0" err="1">
                <a:latin typeface="Century Gothic"/>
                <a:cs typeface="Century Gothic"/>
              </a:rPr>
              <a:t>Durka</a:t>
            </a:r>
            <a:r>
              <a:rPr lang="en-AU" sz="2400" dirty="0">
                <a:latin typeface="Century Gothic"/>
                <a:cs typeface="Century Gothic"/>
              </a:rPr>
              <a:t> makes this distinction:  ‘Professions are recognised by outside criteria. People can conduct themselves professionally but may not consider their work a calling. </a:t>
            </a:r>
            <a:r>
              <a:rPr lang="en-AU" sz="2400" dirty="0">
                <a:latin typeface="Century Gothic"/>
                <a:cs typeface="Century Gothic"/>
              </a:rPr>
              <a:t>Those who regard teaching as a vocation derive their identity from an inner motivation that allows them to shape their roles rather than merely occupy them.</a:t>
            </a:r>
            <a:r>
              <a:rPr lang="en-AU" sz="2400" dirty="0" smtClean="0">
                <a:latin typeface="Century Gothic"/>
                <a:cs typeface="Century Gothic"/>
              </a:rPr>
              <a:t>’</a:t>
            </a:r>
            <a:endParaRPr lang="en-AU" sz="2400" dirty="0">
              <a:latin typeface="Century Gothic"/>
              <a:cs typeface="Century Gothic"/>
            </a:endParaRPr>
          </a:p>
          <a:p>
            <a:pPr marL="363538" indent="-363538"/>
            <a:r>
              <a:rPr lang="en-AU" sz="2400" dirty="0">
                <a:latin typeface="Century Gothic"/>
                <a:cs typeface="Century Gothic"/>
              </a:rPr>
              <a:t>Teaching in a Catholic school that exists as part of God’ mission for the church in the world, is derived from the mission of Jesus. </a:t>
            </a:r>
            <a:r>
              <a:rPr lang="en-AU" sz="2400" dirty="0">
                <a:latin typeface="Century Gothic"/>
                <a:cs typeface="Century Gothic"/>
              </a:rPr>
              <a:t>This understanding lends itself easily to the notion of teaching as a vocation.  </a:t>
            </a:r>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174982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7556313" cy="5400600"/>
          </a:xfrm>
        </p:spPr>
        <p:txBody>
          <a:bodyPr>
            <a:normAutofit/>
          </a:bodyPr>
          <a:lstStyle/>
          <a:p>
            <a:pPr marL="628650" indent="-447675"/>
            <a:r>
              <a:rPr lang="en-AU" sz="2400" dirty="0" smtClean="0">
                <a:latin typeface="Century Gothic"/>
                <a:cs typeface="Century Gothic"/>
              </a:rPr>
              <a:t>Teachers </a:t>
            </a:r>
            <a:r>
              <a:rPr lang="en-AU" sz="2400" dirty="0">
                <a:latin typeface="Century Gothic"/>
                <a:cs typeface="Century Gothic"/>
              </a:rPr>
              <a:t>in Catholic schools are collaborators with local church and parents in efforts to integrate life, culture, and faith. </a:t>
            </a:r>
            <a:endParaRPr lang="en-US" sz="2400" dirty="0">
              <a:latin typeface="Century Gothic"/>
              <a:cs typeface="Century Gothic"/>
            </a:endParaRPr>
          </a:p>
          <a:p>
            <a:pPr marL="628650" lvl="0" indent="-447675"/>
            <a:r>
              <a:rPr lang="en-AU" sz="2400" dirty="0">
                <a:latin typeface="Century Gothic"/>
                <a:cs typeface="Century Gothic"/>
              </a:rPr>
              <a:t>In a former era, generations of young men and women in Australia joined religious congregations that enabled them to live out their vocations as teachers and leaders in Catholic schools.  Present generations of teachers and leaders in Catholic schools of the 21st century continue the work of their predecessors, elevating and sanctifying the lives of young people, ‘growing saints’.  Surely the stuff of ‘vocation’? A matter of choice?</a:t>
            </a:r>
          </a:p>
          <a:p>
            <a:pPr marL="628650" indent="-447675"/>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192738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4624668"/>
            <a:ext cx="4627240" cy="933450"/>
          </a:xfrm>
        </p:spPr>
        <p:txBody>
          <a:bodyPr>
            <a:noAutofit/>
          </a:bodyPr>
          <a:lstStyle/>
          <a:p>
            <a:r>
              <a:rPr lang="en-AU" i="1" dirty="0" smtClean="0">
                <a:solidFill>
                  <a:schemeClr val="accent6">
                    <a:lumMod val="75000"/>
                  </a:schemeClr>
                </a:solidFill>
                <a:latin typeface="Century Gothic"/>
                <a:cs typeface="Century Gothic"/>
              </a:rPr>
              <a:t>Teaching and leading in a Catholic school</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 Beyond a profession?              Pages 107-110</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4105</TotalTime>
  <Words>605</Words>
  <Application>Microsoft Macintosh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Beyond a profession?</vt:lpstr>
      <vt:lpstr>Teaching and leading in a Catholic school</vt:lpstr>
      <vt:lpstr>PowerPoint Presentation</vt:lpstr>
      <vt:lpstr>PowerPoint Presentation</vt:lpstr>
      <vt:lpstr>PowerPoint Presentation</vt:lpstr>
      <vt:lpstr>PowerPoint Presentation</vt:lpstr>
      <vt:lpstr>PowerPoint Presentation</vt:lpstr>
      <vt:lpstr>PowerPoint Presentation</vt:lpstr>
      <vt:lpstr>Teaching and leading in a Catholic school</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31</cp:revision>
  <dcterms:created xsi:type="dcterms:W3CDTF">2015-03-26T23:46:35Z</dcterms:created>
  <dcterms:modified xsi:type="dcterms:W3CDTF">2015-04-23T20:32:12Z</dcterms:modified>
</cp:coreProperties>
</file>