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6" r:id="rId5"/>
    <p:sldId id="267" r:id="rId6"/>
    <p:sldId id="268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0" autoAdjust="0"/>
    <p:restoredTop sz="86482" autoAdjust="0"/>
  </p:normalViewPr>
  <p:slideViewPr>
    <p:cSldViewPr>
      <p:cViewPr varScale="1">
        <p:scale>
          <a:sx n="91" d="100"/>
          <a:sy n="91" d="100"/>
        </p:scale>
        <p:origin x="-3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EB8D-3910-B34D-A06C-340E46E507AE}" type="datetimeFigureOut">
              <a:rPr lang="en-US" smtClean="0"/>
              <a:t>13/04/15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76141-0EE5-9B40-B34E-4F2E2A41ED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62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4A993-048F-8741-875F-E5C679610682}" type="datetimeFigureOut">
              <a:rPr lang="en-US" smtClean="0"/>
              <a:t>13/04/15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FF591-CE16-8D45-B844-9F951375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11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AU" smtClean="0"/>
              <a:t>11/04/15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0DC5BC2-0320-4BDD-B601-A1C4E58A58FE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9-K-WOCSBC-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4653136"/>
            <a:ext cx="816124" cy="1171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65848" y="4653136"/>
            <a:ext cx="4038600" cy="933450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Century Gothic"/>
                <a:cs typeface="Century Gothic"/>
              </a:rPr>
              <a:t>Guest articles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8024" y="3933056"/>
            <a:ext cx="4038600" cy="748553"/>
          </a:xfrm>
        </p:spPr>
        <p:txBody>
          <a:bodyPr/>
          <a:lstStyle/>
          <a:p>
            <a:pPr algn="r"/>
            <a:r>
              <a:rPr lang="en-AU" sz="1800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9-</a:t>
            </a:r>
            <a:r>
              <a:rPr lang="en-AU" sz="1800" i="1" dirty="0" smtClean="0">
                <a:solidFill>
                  <a:srgbClr val="FFFFFF"/>
                </a:solidFill>
                <a:latin typeface="Century Gothic"/>
                <a:cs typeface="Century Gothic"/>
              </a:rPr>
              <a:t>17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41628" y="1124744"/>
            <a:ext cx="29501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Will Catholic </a:t>
            </a: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Schools be </a:t>
            </a: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Catholic </a:t>
            </a:r>
          </a:p>
          <a:p>
            <a:pPr algn="ctr"/>
            <a:r>
              <a:rPr lang="en-AU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in 2030?</a:t>
            </a:r>
            <a:endParaRPr lang="en-US" sz="36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2355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i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Will Catholic Schools be Catholic in 2030?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/>
            </a:r>
            <a:br>
              <a:rPr lang="en-US" i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</a:b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i="1" smtClean="0">
                <a:latin typeface="Century Gothic"/>
                <a:cs typeface="Century Gothic"/>
              </a:rPr>
              <a:t>Pages 9-</a:t>
            </a:r>
            <a:r>
              <a:rPr lang="en-US" i="1" smtClean="0">
                <a:latin typeface="Century Gothic"/>
                <a:cs typeface="Century Gothic"/>
              </a:rPr>
              <a:t>17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Themes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47" y="228600"/>
            <a:ext cx="1320882" cy="2039112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92"/>
          <a:stretch/>
        </p:blipFill>
        <p:spPr>
          <a:xfrm>
            <a:off x="4786977" y="2492895"/>
            <a:ext cx="1729239" cy="1728193"/>
          </a:xfrm>
        </p:spPr>
      </p:pic>
      <p:pic>
        <p:nvPicPr>
          <p:cNvPr id="9" name="Picture 8" descr="Canava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2656"/>
            <a:ext cx="1224136" cy="1841101"/>
          </a:xfrm>
          <a:prstGeom prst="rect">
            <a:avLst/>
          </a:prstGeom>
        </p:spPr>
      </p:pic>
      <p:pic>
        <p:nvPicPr>
          <p:cNvPr id="10" name="Picture 9" descr="Whelan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6"/>
          <a:stretch/>
        </p:blipFill>
        <p:spPr>
          <a:xfrm>
            <a:off x="7164288" y="2414518"/>
            <a:ext cx="1362885" cy="183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7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6191157" cy="4680520"/>
          </a:xfrm>
        </p:spPr>
        <p:txBody>
          <a:bodyPr>
            <a:noAutofit/>
          </a:bodyPr>
          <a:lstStyle/>
          <a:p>
            <a:pPr marL="441325" indent="-441325"/>
            <a:r>
              <a:rPr lang="en-AU" sz="2400" dirty="0" smtClean="0">
                <a:latin typeface="Century Gothic"/>
                <a:cs typeface="Century Gothic"/>
              </a:rPr>
              <a:t>	‘The </a:t>
            </a:r>
            <a:r>
              <a:rPr lang="en-AU" sz="2400" dirty="0">
                <a:latin typeface="Century Gothic"/>
                <a:cs typeface="Century Gothic"/>
              </a:rPr>
              <a:t>whole of education ought to be an opening up to new persons, objects, activities and ideas that growing people can love. If it does not produce a profound sense of meaning in life through an abundance of love, education has failed.’    </a:t>
            </a:r>
            <a:br>
              <a:rPr lang="en-AU" sz="2400" dirty="0">
                <a:latin typeface="Century Gothic"/>
                <a:cs typeface="Century Gothic"/>
              </a:rPr>
            </a:br>
            <a:endParaRPr lang="en-AU" sz="2400" dirty="0" smtClean="0">
              <a:latin typeface="Century Gothic"/>
              <a:cs typeface="Century Gothic"/>
            </a:endParaRPr>
          </a:p>
          <a:p>
            <a:pPr marL="441325" indent="-441325"/>
            <a:r>
              <a:rPr lang="en-AU" sz="2400" dirty="0">
                <a:latin typeface="Century Gothic"/>
                <a:cs typeface="Century Gothic"/>
              </a:rPr>
              <a:t> </a:t>
            </a:r>
            <a:r>
              <a:rPr lang="en-AU" sz="2400" dirty="0" smtClean="0">
                <a:latin typeface="Century Gothic"/>
                <a:cs typeface="Century Gothic"/>
              </a:rPr>
              <a:t>                          </a:t>
            </a:r>
            <a:r>
              <a:rPr lang="en-AU" sz="2000" i="1" dirty="0" smtClean="0">
                <a:latin typeface="Century Gothic"/>
                <a:cs typeface="Century Gothic"/>
              </a:rPr>
              <a:t>Bishop </a:t>
            </a:r>
            <a:r>
              <a:rPr lang="en-AU" sz="2000" i="1" dirty="0">
                <a:latin typeface="Century Gothic"/>
                <a:cs typeface="Century Gothic"/>
              </a:rPr>
              <a:t>Geoff Robinson</a:t>
            </a:r>
            <a:r>
              <a:rPr lang="en-AU" sz="2400" dirty="0">
                <a:latin typeface="Century Gothic"/>
                <a:cs typeface="Century Gothic"/>
              </a:rPr>
              <a:t>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3</a:t>
            </a:fld>
            <a:endParaRPr lang="en-AU"/>
          </a:p>
        </p:txBody>
      </p:sp>
      <p:sp>
        <p:nvSpPr>
          <p:cNvPr id="6" name="Date Placeholder 5"/>
          <p:cNvSpPr txBox="1">
            <a:spLocks/>
          </p:cNvSpPr>
          <p:nvPr/>
        </p:nvSpPr>
        <p:spPr>
          <a:xfrm>
            <a:off x="467544" y="6381328"/>
            <a:ext cx="1232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latin typeface="Century Gothic"/>
                <a:cs typeface="Century Gothic"/>
              </a:rPr>
              <a:t>13 </a:t>
            </a:r>
            <a:r>
              <a:rPr lang="en-AU" dirty="0" smtClean="0">
                <a:latin typeface="Century Gothic"/>
                <a:cs typeface="Century Gothic"/>
              </a:rPr>
              <a:t>April 2015</a:t>
            </a:r>
            <a:endParaRPr lang="en-AU" dirty="0">
              <a:latin typeface="Century Gothic"/>
              <a:cs typeface="Century Gothic"/>
            </a:endParaRPr>
          </a:p>
        </p:txBody>
      </p:sp>
      <p:pic>
        <p:nvPicPr>
          <p:cNvPr id="9" name="Picture 8" descr="Robins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54" y="332656"/>
            <a:ext cx="121276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0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9512" y="1124744"/>
            <a:ext cx="6191157" cy="4680520"/>
          </a:xfrm>
        </p:spPr>
        <p:txBody>
          <a:bodyPr>
            <a:noAutofit/>
          </a:bodyPr>
          <a:lstStyle/>
          <a:p>
            <a:pPr marL="441325" indent="-441325"/>
            <a:r>
              <a:rPr lang="en-AU" sz="2400" dirty="0" smtClean="0">
                <a:latin typeface="Century Gothic"/>
                <a:cs typeface="Century Gothic"/>
              </a:rPr>
              <a:t>	‘In </a:t>
            </a:r>
            <a:r>
              <a:rPr lang="en-AU" sz="2400" dirty="0">
                <a:latin typeface="Century Gothic"/>
                <a:cs typeface="Century Gothic"/>
              </a:rPr>
              <a:t>an increasingly secular society, successful Catholic schools will be unambiguously Catholic, led by </a:t>
            </a:r>
            <a:r>
              <a:rPr lang="en-AU" sz="2400" dirty="0" smtClean="0">
                <a:latin typeface="Century Gothic"/>
                <a:cs typeface="Century Gothic"/>
              </a:rPr>
              <a:t/>
            </a:r>
            <a:br>
              <a:rPr lang="en-AU" sz="2400" dirty="0" smtClean="0">
                <a:latin typeface="Century Gothic"/>
                <a:cs typeface="Century Gothic"/>
              </a:rPr>
            </a:br>
            <a:r>
              <a:rPr lang="en-AU" sz="2400" dirty="0" smtClean="0">
                <a:latin typeface="Century Gothic"/>
                <a:cs typeface="Century Gothic"/>
              </a:rPr>
              <a:t>well </a:t>
            </a:r>
            <a:r>
              <a:rPr lang="en-AU" sz="2400" dirty="0">
                <a:latin typeface="Century Gothic"/>
                <a:cs typeface="Century Gothic"/>
              </a:rPr>
              <a:t>prepared and committed lay women and men who are passionate about the Gospel of Jesus and anxious to provide a high quality education in a Catholic context.</a:t>
            </a:r>
            <a:r>
              <a:rPr lang="en-AU" sz="2400" dirty="0" smtClean="0">
                <a:latin typeface="Century Gothic"/>
                <a:cs typeface="Century Gothic"/>
              </a:rPr>
              <a:t>’</a:t>
            </a:r>
          </a:p>
          <a:p>
            <a:pPr marL="441325" indent="-441325"/>
            <a:r>
              <a:rPr lang="en-AU" sz="2400" dirty="0" smtClean="0">
                <a:latin typeface="Century Gothic"/>
                <a:cs typeface="Century Gothic"/>
              </a:rPr>
              <a:t>    </a:t>
            </a:r>
            <a:r>
              <a:rPr lang="en-AU" sz="2400" dirty="0">
                <a:latin typeface="Century Gothic"/>
                <a:cs typeface="Century Gothic"/>
              </a:rPr>
              <a:t/>
            </a:r>
            <a:br>
              <a:rPr lang="en-AU" sz="2400" dirty="0">
                <a:latin typeface="Century Gothic"/>
                <a:cs typeface="Century Gothic"/>
              </a:rPr>
            </a:br>
            <a:r>
              <a:rPr lang="en-AU" sz="2400" dirty="0" smtClean="0">
                <a:latin typeface="Century Gothic"/>
                <a:cs typeface="Century Gothic"/>
              </a:rPr>
              <a:t>			</a:t>
            </a:r>
            <a:r>
              <a:rPr lang="en-AU" sz="2000" i="1" dirty="0" smtClean="0">
                <a:latin typeface="Century Gothic"/>
                <a:cs typeface="Century Gothic"/>
              </a:rPr>
              <a:t>Brother </a:t>
            </a:r>
            <a:r>
              <a:rPr lang="en-AU" sz="2000" i="1" dirty="0">
                <a:latin typeface="Century Gothic"/>
                <a:cs typeface="Century Gothic"/>
              </a:rPr>
              <a:t>Kelvin </a:t>
            </a:r>
            <a:r>
              <a:rPr lang="en-AU" sz="2000" i="1" dirty="0" err="1">
                <a:latin typeface="Century Gothic"/>
                <a:cs typeface="Century Gothic"/>
              </a:rPr>
              <a:t>Canavan</a:t>
            </a:r>
            <a:r>
              <a:rPr lang="en-AU" sz="2000" i="1" dirty="0">
                <a:latin typeface="Century Gothic"/>
                <a:cs typeface="Century Gothic"/>
              </a:rPr>
              <a:t> </a:t>
            </a:r>
            <a:r>
              <a:rPr lang="en-AU" sz="2000" i="1" dirty="0">
                <a:latin typeface="Century Gothic"/>
                <a:cs typeface="Century Gothic"/>
              </a:rPr>
              <a:t/>
            </a:r>
            <a:br>
              <a:rPr lang="en-AU" sz="2000" i="1" dirty="0">
                <a:latin typeface="Century Gothic"/>
                <a:cs typeface="Century Gothic"/>
              </a:rPr>
            </a:br>
            <a:endParaRPr lang="en-AU" sz="2000" i="1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4</a:t>
            </a:fld>
            <a:endParaRPr lang="en-AU"/>
          </a:p>
        </p:txBody>
      </p:sp>
      <p:sp>
        <p:nvSpPr>
          <p:cNvPr id="6" name="Date Placeholder 5"/>
          <p:cNvSpPr txBox="1">
            <a:spLocks/>
          </p:cNvSpPr>
          <p:nvPr/>
        </p:nvSpPr>
        <p:spPr>
          <a:xfrm>
            <a:off x="467544" y="6381328"/>
            <a:ext cx="1232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latin typeface="Century Gothic"/>
                <a:cs typeface="Century Gothic"/>
              </a:rPr>
              <a:t>13 </a:t>
            </a:r>
            <a:r>
              <a:rPr lang="en-AU" dirty="0" smtClean="0">
                <a:latin typeface="Century Gothic"/>
                <a:cs typeface="Century Gothic"/>
              </a:rPr>
              <a:t>April 2015</a:t>
            </a:r>
            <a:endParaRPr lang="en-AU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554" y="356760"/>
            <a:ext cx="1212766" cy="1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683568" y="620688"/>
            <a:ext cx="5831117" cy="5904656"/>
          </a:xfrm>
        </p:spPr>
        <p:txBody>
          <a:bodyPr>
            <a:noAutofit/>
          </a:bodyPr>
          <a:lstStyle/>
          <a:p>
            <a:r>
              <a:rPr lang="en-AU" sz="2200" dirty="0" smtClean="0">
                <a:latin typeface="Century Gothic"/>
                <a:cs typeface="Century Gothic"/>
              </a:rPr>
              <a:t>‘Of </a:t>
            </a:r>
            <a:r>
              <a:rPr lang="en-AU" sz="2200" dirty="0">
                <a:latin typeface="Century Gothic"/>
                <a:cs typeface="Century Gothic"/>
              </a:rPr>
              <a:t>more concern is the risk of building </a:t>
            </a:r>
            <a:r>
              <a:rPr lang="en-AU" sz="2200" dirty="0" smtClean="0">
                <a:latin typeface="Century Gothic"/>
                <a:cs typeface="Century Gothic"/>
              </a:rPr>
              <a:t>a</a:t>
            </a:r>
          </a:p>
          <a:p>
            <a:r>
              <a:rPr lang="en-AU" sz="2200" dirty="0" smtClean="0">
                <a:latin typeface="Century Gothic"/>
                <a:cs typeface="Century Gothic"/>
              </a:rPr>
              <a:t>culture </a:t>
            </a:r>
            <a:r>
              <a:rPr lang="en-AU" sz="2200" dirty="0">
                <a:latin typeface="Century Gothic"/>
                <a:cs typeface="Century Gothic"/>
              </a:rPr>
              <a:t>of </a:t>
            </a:r>
            <a:r>
              <a:rPr lang="en-AU" sz="2200" dirty="0">
                <a:latin typeface="Century Gothic"/>
                <a:cs typeface="Century Gothic"/>
              </a:rPr>
              <a:t>superficiality</a:t>
            </a:r>
            <a:r>
              <a:rPr lang="en-AU" sz="2200" dirty="0">
                <a:latin typeface="Century Gothic"/>
                <a:cs typeface="Century Gothic"/>
              </a:rPr>
              <a:t>.  Simply </a:t>
            </a:r>
            <a:r>
              <a:rPr lang="en-AU" sz="2200" dirty="0" smtClean="0">
                <a:latin typeface="Century Gothic"/>
                <a:cs typeface="Century Gothic"/>
              </a:rPr>
              <a:t>having the tools </a:t>
            </a:r>
            <a:r>
              <a:rPr lang="en-AU" sz="2200" dirty="0">
                <a:latin typeface="Century Gothic"/>
                <a:cs typeface="Century Gothic"/>
              </a:rPr>
              <a:t>to search the Internet </a:t>
            </a:r>
            <a:r>
              <a:rPr lang="en-AU" sz="2200" dirty="0" smtClean="0">
                <a:latin typeface="Century Gothic"/>
                <a:cs typeface="Century Gothic"/>
              </a:rPr>
              <a:t>which builds </a:t>
            </a:r>
            <a:r>
              <a:rPr lang="en-AU" sz="2200" dirty="0">
                <a:latin typeface="Century Gothic"/>
                <a:cs typeface="Century Gothic"/>
              </a:rPr>
              <a:t>our information base at </a:t>
            </a:r>
            <a:r>
              <a:rPr lang="en-AU" sz="2200" dirty="0" smtClean="0">
                <a:latin typeface="Century Gothic"/>
                <a:cs typeface="Century Gothic"/>
              </a:rPr>
              <a:t>an exponential </a:t>
            </a:r>
            <a:r>
              <a:rPr lang="en-AU" sz="2200" dirty="0">
                <a:latin typeface="Century Gothic"/>
                <a:cs typeface="Century Gothic"/>
              </a:rPr>
              <a:t>rate does not </a:t>
            </a:r>
            <a:r>
              <a:rPr lang="en-AU" sz="2200" dirty="0" smtClean="0">
                <a:latin typeface="Century Gothic"/>
                <a:cs typeface="Century Gothic"/>
              </a:rPr>
              <a:t>build knowledge</a:t>
            </a:r>
            <a:r>
              <a:rPr lang="en-AU" sz="2200" dirty="0">
                <a:latin typeface="Century Gothic"/>
                <a:cs typeface="Century Gothic"/>
              </a:rPr>
              <a:t>, values and wisdom. </a:t>
            </a:r>
            <a:endParaRPr lang="en-AU" sz="2200" dirty="0" smtClean="0">
              <a:latin typeface="Century Gothic"/>
              <a:cs typeface="Century Gothic"/>
            </a:endParaRPr>
          </a:p>
          <a:p>
            <a:endParaRPr lang="en-AU" sz="800" dirty="0" smtClean="0">
              <a:latin typeface="Century Gothic"/>
              <a:cs typeface="Century Gothic"/>
            </a:endParaRPr>
          </a:p>
          <a:p>
            <a:r>
              <a:rPr lang="en-AU" sz="2200" dirty="0" smtClean="0">
                <a:latin typeface="Century Gothic"/>
                <a:cs typeface="Century Gothic"/>
              </a:rPr>
              <a:t>The Catholic </a:t>
            </a:r>
            <a:r>
              <a:rPr lang="en-AU" sz="2200" dirty="0">
                <a:latin typeface="Century Gothic"/>
                <a:cs typeface="Century Gothic"/>
              </a:rPr>
              <a:t>school tradition draws upon </a:t>
            </a:r>
            <a:r>
              <a:rPr lang="en-AU" sz="2200" dirty="0" smtClean="0">
                <a:latin typeface="Century Gothic"/>
                <a:cs typeface="Century Gothic"/>
              </a:rPr>
              <a:t>a wealth </a:t>
            </a:r>
            <a:r>
              <a:rPr lang="en-AU" sz="2200" dirty="0">
                <a:latin typeface="Century Gothic"/>
                <a:cs typeface="Century Gothic"/>
              </a:rPr>
              <a:t>of culture and narrative </a:t>
            </a:r>
            <a:r>
              <a:rPr lang="en-AU" sz="2200" dirty="0" smtClean="0">
                <a:latin typeface="Century Gothic"/>
                <a:cs typeface="Century Gothic"/>
              </a:rPr>
              <a:t>which</a:t>
            </a:r>
          </a:p>
          <a:p>
            <a:r>
              <a:rPr lang="en-AU" sz="2200" dirty="0" smtClean="0">
                <a:latin typeface="Century Gothic"/>
                <a:cs typeface="Century Gothic"/>
              </a:rPr>
              <a:t>values </a:t>
            </a:r>
            <a:r>
              <a:rPr lang="en-AU" sz="2200" dirty="0">
                <a:latin typeface="Century Gothic"/>
                <a:cs typeface="Century Gothic"/>
              </a:rPr>
              <a:t>the past as well as the instant</a:t>
            </a:r>
            <a:r>
              <a:rPr lang="en-AU" sz="2200" dirty="0" smtClean="0">
                <a:latin typeface="Century Gothic"/>
                <a:cs typeface="Century Gothic"/>
              </a:rPr>
              <a:t>,</a:t>
            </a:r>
          </a:p>
          <a:p>
            <a:r>
              <a:rPr lang="en-AU" sz="2200" dirty="0" smtClean="0">
                <a:latin typeface="Century Gothic"/>
                <a:cs typeface="Century Gothic"/>
              </a:rPr>
              <a:t>immediate </a:t>
            </a:r>
            <a:r>
              <a:rPr lang="en-AU" sz="2200" dirty="0">
                <a:latin typeface="Century Gothic"/>
                <a:cs typeface="Century Gothic"/>
              </a:rPr>
              <a:t>present. </a:t>
            </a:r>
            <a:endParaRPr lang="en-AU" sz="2200" dirty="0" smtClean="0">
              <a:latin typeface="Century Gothic"/>
              <a:cs typeface="Century Gothic"/>
            </a:endParaRPr>
          </a:p>
          <a:p>
            <a:endParaRPr lang="en-AU" sz="1050" dirty="0">
              <a:latin typeface="Century Gothic"/>
              <a:cs typeface="Century Gothic"/>
            </a:endParaRPr>
          </a:p>
          <a:p>
            <a:r>
              <a:rPr lang="en-AU" sz="2200" dirty="0" smtClean="0">
                <a:latin typeface="Century Gothic"/>
                <a:cs typeface="Century Gothic"/>
              </a:rPr>
              <a:t>As </a:t>
            </a:r>
            <a:r>
              <a:rPr lang="en-AU" sz="2200" dirty="0">
                <a:latin typeface="Century Gothic"/>
                <a:cs typeface="Century Gothic"/>
              </a:rPr>
              <a:t>a harbinger </a:t>
            </a:r>
            <a:r>
              <a:rPr lang="en-AU" sz="2200" dirty="0" smtClean="0">
                <a:latin typeface="Century Gothic"/>
                <a:cs typeface="Century Gothic"/>
              </a:rPr>
              <a:t>of hope</a:t>
            </a:r>
            <a:r>
              <a:rPr lang="en-AU" sz="2200" dirty="0">
                <a:latin typeface="Century Gothic"/>
                <a:cs typeface="Century Gothic"/>
              </a:rPr>
              <a:t>, I expect the 2030 Catholic </a:t>
            </a:r>
            <a:r>
              <a:rPr lang="en-AU" sz="2200" dirty="0" smtClean="0">
                <a:latin typeface="Century Gothic"/>
                <a:cs typeface="Century Gothic"/>
              </a:rPr>
              <a:t>school will </a:t>
            </a:r>
            <a:r>
              <a:rPr lang="en-AU" sz="2200" dirty="0" err="1">
                <a:latin typeface="Century Gothic"/>
                <a:cs typeface="Century Gothic"/>
              </a:rPr>
              <a:t>atune</a:t>
            </a:r>
            <a:r>
              <a:rPr lang="en-AU" sz="2200" dirty="0">
                <a:latin typeface="Century Gothic"/>
                <a:cs typeface="Century Gothic"/>
              </a:rPr>
              <a:t> its graduates to being </a:t>
            </a:r>
            <a:r>
              <a:rPr lang="en-AU" sz="2200" dirty="0" smtClean="0">
                <a:latin typeface="Century Gothic"/>
                <a:cs typeface="Century Gothic"/>
              </a:rPr>
              <a:t>socio critical</a:t>
            </a:r>
            <a:r>
              <a:rPr lang="en-AU" sz="2200" dirty="0">
                <a:latin typeface="Century Gothic"/>
                <a:cs typeface="Century Gothic"/>
              </a:rPr>
              <a:t>, to addressing </a:t>
            </a:r>
            <a:r>
              <a:rPr lang="en-AU" sz="2200" dirty="0" smtClean="0">
                <a:latin typeface="Century Gothic"/>
                <a:cs typeface="Century Gothic"/>
              </a:rPr>
              <a:t>social</a:t>
            </a:r>
          </a:p>
          <a:p>
            <a:r>
              <a:rPr lang="en-AU" sz="2200" dirty="0" smtClean="0">
                <a:latin typeface="Century Gothic"/>
                <a:cs typeface="Century Gothic"/>
              </a:rPr>
              <a:t>transformation </a:t>
            </a:r>
            <a:r>
              <a:rPr lang="en-AU" sz="2200" dirty="0">
                <a:latin typeface="Century Gothic"/>
                <a:cs typeface="Century Gothic"/>
              </a:rPr>
              <a:t>in our world.’</a:t>
            </a:r>
            <a:r>
              <a:rPr lang="en-AU" sz="2000" dirty="0">
                <a:latin typeface="Century Gothic"/>
                <a:cs typeface="Century Gothic"/>
              </a:rPr>
              <a:t> </a:t>
            </a:r>
            <a:endParaRPr lang="en-AU" sz="2000" dirty="0" smtClean="0">
              <a:latin typeface="Century Gothic"/>
              <a:cs typeface="Century Gothic"/>
            </a:endParaRPr>
          </a:p>
          <a:p>
            <a:pPr algn="r"/>
            <a:r>
              <a:rPr lang="en-AU" sz="1800" i="1" dirty="0" smtClean="0">
                <a:latin typeface="Century Gothic"/>
                <a:cs typeface="Century Gothic"/>
              </a:rPr>
              <a:t>Br Tony Whelan</a:t>
            </a:r>
            <a:endParaRPr lang="en-AU" sz="1800" i="1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5</a:t>
            </a:fld>
            <a:endParaRPr lang="en-AU"/>
          </a:p>
        </p:txBody>
      </p:sp>
      <p:sp>
        <p:nvSpPr>
          <p:cNvPr id="6" name="Date Placeholder 5"/>
          <p:cNvSpPr txBox="1">
            <a:spLocks/>
          </p:cNvSpPr>
          <p:nvPr/>
        </p:nvSpPr>
        <p:spPr>
          <a:xfrm>
            <a:off x="467544" y="6381328"/>
            <a:ext cx="1232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latin typeface="Century Gothic"/>
                <a:cs typeface="Century Gothic"/>
              </a:rPr>
              <a:t>13 </a:t>
            </a:r>
            <a:r>
              <a:rPr lang="en-AU" dirty="0" smtClean="0">
                <a:latin typeface="Century Gothic"/>
                <a:cs typeface="Century Gothic"/>
              </a:rPr>
              <a:t>April 2015</a:t>
            </a:r>
            <a:endParaRPr lang="en-AU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7" b="14637"/>
          <a:stretch/>
        </p:blipFill>
        <p:spPr>
          <a:xfrm>
            <a:off x="7060065" y="476672"/>
            <a:ext cx="1472375" cy="16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467544" y="620688"/>
            <a:ext cx="6047141" cy="5832648"/>
          </a:xfrm>
        </p:spPr>
        <p:txBody>
          <a:bodyPr>
            <a:noAutofit/>
          </a:bodyPr>
          <a:lstStyle/>
          <a:p>
            <a:r>
              <a:rPr lang="en-AU" sz="2200" dirty="0" smtClean="0">
                <a:latin typeface="Century Gothic"/>
                <a:cs typeface="Century Gothic"/>
              </a:rPr>
              <a:t>‘The </a:t>
            </a:r>
            <a:r>
              <a:rPr lang="en-AU" sz="2200" dirty="0">
                <a:latin typeface="Century Gothic"/>
                <a:cs typeface="Century Gothic"/>
              </a:rPr>
              <a:t>critical lever in building future Catholic schools that are vibrantly Catholic is a commitment to the ongoing professional learning of Catholic school teachers and leaders </a:t>
            </a:r>
            <a:r>
              <a:rPr lang="en-AU" sz="2200" dirty="0" smtClean="0">
                <a:latin typeface="Century Gothic"/>
                <a:cs typeface="Century Gothic"/>
              </a:rPr>
              <a:t>in </a:t>
            </a:r>
            <a:r>
              <a:rPr lang="en-AU" sz="2200" dirty="0">
                <a:latin typeface="Century Gothic"/>
                <a:cs typeface="Century Gothic"/>
              </a:rPr>
              <a:t>the rich heritage of our faith and in their own maturing faith formation and spirituality. </a:t>
            </a:r>
            <a:endParaRPr lang="en-AU" sz="2200" dirty="0" smtClean="0">
              <a:latin typeface="Century Gothic"/>
              <a:cs typeface="Century Gothic"/>
            </a:endParaRPr>
          </a:p>
          <a:p>
            <a:r>
              <a:rPr lang="en-AU" sz="2200" dirty="0" smtClean="0">
                <a:latin typeface="Century Gothic"/>
                <a:cs typeface="Century Gothic"/>
              </a:rPr>
              <a:t/>
            </a:r>
            <a:br>
              <a:rPr lang="en-AU" sz="2200" dirty="0" smtClean="0">
                <a:latin typeface="Century Gothic"/>
                <a:cs typeface="Century Gothic"/>
              </a:rPr>
            </a:br>
            <a:r>
              <a:rPr lang="en-AU" sz="2200" dirty="0" smtClean="0">
                <a:latin typeface="Century Gothic"/>
                <a:cs typeface="Century Gothic"/>
              </a:rPr>
              <a:t>This </a:t>
            </a:r>
            <a:r>
              <a:rPr lang="en-AU" sz="2200" dirty="0">
                <a:latin typeface="Century Gothic"/>
                <a:cs typeface="Century Gothic"/>
              </a:rPr>
              <a:t>requires a significant ongoing investment in high quality professional development and formation. Will church and educational system leaders be willing to make that investment now to make Catholic schools more </a:t>
            </a:r>
            <a:r>
              <a:rPr lang="en-AU" sz="2200" dirty="0" smtClean="0">
                <a:latin typeface="Century Gothic"/>
                <a:cs typeface="Century Gothic"/>
              </a:rPr>
              <a:t>Catholic </a:t>
            </a:r>
            <a:r>
              <a:rPr lang="en-AU" sz="2200" dirty="0">
                <a:latin typeface="Century Gothic"/>
                <a:cs typeface="Century Gothic"/>
              </a:rPr>
              <a:t>in 2030?’ </a:t>
            </a:r>
            <a:br>
              <a:rPr lang="en-AU" sz="2200" dirty="0">
                <a:latin typeface="Century Gothic"/>
                <a:cs typeface="Century Gothic"/>
              </a:rPr>
            </a:br>
            <a:endParaRPr lang="en-AU" sz="2200" dirty="0">
              <a:latin typeface="Century Gothic"/>
              <a:cs typeface="Century Gothic"/>
            </a:endParaRPr>
          </a:p>
          <a:p>
            <a:pPr marL="441325" indent="-441325" algn="r"/>
            <a:r>
              <a:rPr lang="en-AU" sz="2400" dirty="0">
                <a:latin typeface="Century Gothic"/>
                <a:cs typeface="Century Gothic"/>
              </a:rPr>
              <a:t> </a:t>
            </a:r>
            <a:r>
              <a:rPr lang="en-AU" sz="2400" dirty="0" smtClean="0">
                <a:latin typeface="Century Gothic"/>
                <a:cs typeface="Century Gothic"/>
              </a:rPr>
              <a:t>                          </a:t>
            </a:r>
            <a:r>
              <a:rPr lang="en-AU" sz="2000" i="1" dirty="0" smtClean="0">
                <a:latin typeface="Century Gothic"/>
                <a:cs typeface="Century Gothic"/>
              </a:rPr>
              <a:t>Dr Anne Benjamin</a:t>
            </a:r>
            <a:r>
              <a:rPr lang="en-AU" sz="2400" dirty="0" smtClean="0">
                <a:latin typeface="Century Gothic"/>
                <a:cs typeface="Century Gothic"/>
              </a:rPr>
              <a:t>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6</a:t>
            </a:fld>
            <a:endParaRPr lang="en-AU"/>
          </a:p>
        </p:txBody>
      </p:sp>
      <p:sp>
        <p:nvSpPr>
          <p:cNvPr id="6" name="Date Placeholder 5"/>
          <p:cNvSpPr txBox="1">
            <a:spLocks/>
          </p:cNvSpPr>
          <p:nvPr/>
        </p:nvSpPr>
        <p:spPr>
          <a:xfrm>
            <a:off x="467544" y="6381328"/>
            <a:ext cx="1232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>
                <a:latin typeface="Century Gothic"/>
                <a:cs typeface="Century Gothic"/>
              </a:rPr>
              <a:t>13 </a:t>
            </a:r>
            <a:r>
              <a:rPr lang="en-AU" dirty="0" smtClean="0">
                <a:latin typeface="Century Gothic"/>
                <a:cs typeface="Century Gothic"/>
              </a:rPr>
              <a:t>April 2015</a:t>
            </a:r>
            <a:endParaRPr lang="en-AU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04" y="260648"/>
            <a:ext cx="1525144" cy="203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6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i="1" dirty="0" smtClean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Will Catholic Schools be Catholic in 2030?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i="1" dirty="0" smtClean="0">
                <a:latin typeface="Century Gothic"/>
                <a:cs typeface="Century Gothic"/>
              </a:rPr>
              <a:t>Pages </a:t>
            </a:r>
            <a:r>
              <a:rPr lang="en-US" i="1" dirty="0" smtClean="0">
                <a:latin typeface="Century Gothic"/>
                <a:cs typeface="Century Gothic"/>
              </a:rPr>
              <a:t>9-17</a:t>
            </a:r>
            <a:endParaRPr lang="en-US" i="1" dirty="0">
              <a:latin typeface="Century Gothic"/>
              <a:cs typeface="Century Gothic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88" y="564272"/>
            <a:ext cx="2034524" cy="135256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38" y="2651788"/>
            <a:ext cx="2057400" cy="1490416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57250" y="1124744"/>
            <a:ext cx="3086100" cy="2040905"/>
          </a:xfrm>
        </p:spPr>
        <p:txBody>
          <a:bodyPr/>
          <a:lstStyle/>
          <a:p>
            <a:r>
              <a:rPr lang="en-US" dirty="0" smtClean="0">
                <a:latin typeface="Century Gothic"/>
                <a:cs typeface="Century Gothic"/>
              </a:rPr>
              <a:t>Sharing some thoughts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687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7556313" cy="5400600"/>
          </a:xfrm>
        </p:spPr>
        <p:txBody>
          <a:bodyPr>
            <a:noAutofit/>
          </a:bodyPr>
          <a:lstStyle/>
          <a:p>
            <a:pPr marL="446088" lvl="0" indent="-446088"/>
            <a:r>
              <a:rPr lang="en-AU" sz="2400" dirty="0" smtClean="0">
                <a:latin typeface="Century Gothic"/>
                <a:cs typeface="Century Gothic"/>
              </a:rPr>
              <a:t>Read </a:t>
            </a:r>
            <a:r>
              <a:rPr lang="en-AU" sz="2400" dirty="0">
                <a:latin typeface="Century Gothic"/>
                <a:cs typeface="Century Gothic"/>
              </a:rPr>
              <a:t>through the selected </a:t>
            </a:r>
            <a:r>
              <a:rPr lang="en-AU" sz="2400" dirty="0" smtClean="0">
                <a:latin typeface="Century Gothic"/>
                <a:cs typeface="Century Gothic"/>
              </a:rPr>
              <a:t>Themes. </a:t>
            </a:r>
            <a:br>
              <a:rPr lang="en-AU" sz="2400" dirty="0" smtClean="0">
                <a:latin typeface="Century Gothic"/>
                <a:cs typeface="Century Gothic"/>
              </a:rPr>
            </a:br>
            <a:r>
              <a:rPr lang="en-AU" sz="2400" dirty="0" smtClean="0">
                <a:latin typeface="Century Gothic"/>
                <a:cs typeface="Century Gothic"/>
              </a:rPr>
              <a:t>Pick </a:t>
            </a:r>
            <a:r>
              <a:rPr lang="en-AU" sz="2400" dirty="0">
                <a:latin typeface="Century Gothic"/>
                <a:cs typeface="Century Gothic"/>
              </a:rPr>
              <a:t>one quote that appeals to you and/or challenges you. </a:t>
            </a:r>
            <a:r>
              <a:rPr lang="en-AU" sz="2400" dirty="0">
                <a:latin typeface="Century Gothic"/>
                <a:cs typeface="Century Gothic"/>
              </a:rPr>
              <a:t>In twos or threes, share your thoughts and feelings.</a:t>
            </a:r>
            <a:br>
              <a:rPr lang="en-AU" sz="2400" dirty="0">
                <a:latin typeface="Century Gothic"/>
                <a:cs typeface="Century Gothic"/>
              </a:rPr>
            </a:br>
            <a:endParaRPr lang="en-AU" sz="2400" dirty="0">
              <a:latin typeface="Century Gothic"/>
              <a:cs typeface="Century Gothic"/>
            </a:endParaRPr>
          </a:p>
          <a:p>
            <a:pPr marL="446088" lvl="0" indent="-446088"/>
            <a:r>
              <a:rPr lang="en-AU" sz="2400" dirty="0">
                <a:latin typeface="Century Gothic"/>
                <a:cs typeface="Century Gothic"/>
              </a:rPr>
              <a:t>In the four articles, pages 9-</a:t>
            </a:r>
            <a:r>
              <a:rPr lang="en-AU" sz="2400" dirty="0" smtClean="0">
                <a:latin typeface="Century Gothic"/>
                <a:cs typeface="Century Gothic"/>
              </a:rPr>
              <a:t>17, </a:t>
            </a:r>
            <a:r>
              <a:rPr lang="en-AU" sz="2400" dirty="0">
                <a:latin typeface="Century Gothic"/>
                <a:cs typeface="Century Gothic"/>
              </a:rPr>
              <a:t>name some </a:t>
            </a:r>
            <a:r>
              <a:rPr lang="en-AU" sz="2400" dirty="0" smtClean="0">
                <a:latin typeface="Century Gothic"/>
                <a:cs typeface="Century Gothic"/>
              </a:rPr>
              <a:t>common themes and/or single </a:t>
            </a:r>
            <a:r>
              <a:rPr lang="en-AU" sz="2400" dirty="0">
                <a:latin typeface="Century Gothic"/>
                <a:cs typeface="Century Gothic"/>
              </a:rPr>
              <a:t>perspectives        </a:t>
            </a:r>
            <a:br>
              <a:rPr lang="en-AU" sz="2400" dirty="0">
                <a:latin typeface="Century Gothic"/>
                <a:cs typeface="Century Gothic"/>
              </a:rPr>
            </a:br>
            <a:endParaRPr lang="en-AU" sz="2400" dirty="0">
              <a:latin typeface="Century Gothic"/>
              <a:cs typeface="Century Gothic"/>
            </a:endParaRPr>
          </a:p>
          <a:p>
            <a:pPr marL="446088" indent="-446088"/>
            <a:r>
              <a:rPr lang="en-AU" sz="2400" dirty="0">
                <a:latin typeface="Century Gothic"/>
                <a:cs typeface="Century Gothic"/>
              </a:rPr>
              <a:t>Discuss any other issues arising from these articles that have personal or collective implications?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C5BC2-0320-4BDD-B601-A1C4E58A58FE}" type="slidenum">
              <a:rPr lang="en-AU" smtClean="0"/>
              <a:t>8</a:t>
            </a:fld>
            <a:endParaRPr lang="en-AU"/>
          </a:p>
        </p:txBody>
      </p:sp>
      <p:sp>
        <p:nvSpPr>
          <p:cNvPr id="6" name="Date Placeholder 5"/>
          <p:cNvSpPr txBox="1">
            <a:spLocks/>
          </p:cNvSpPr>
          <p:nvPr/>
        </p:nvSpPr>
        <p:spPr>
          <a:xfrm>
            <a:off x="467544" y="6381328"/>
            <a:ext cx="1232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mtClean="0">
                <a:latin typeface="Century Gothic"/>
                <a:cs typeface="Century Gothic"/>
              </a:rPr>
              <a:t>11 April 2015</a:t>
            </a:r>
            <a:endParaRPr lang="en-AU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43742645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136</TotalTime>
  <Words>209</Words>
  <Application>Microsoft Macintosh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Advantage</vt:lpstr>
      <vt:lpstr>Guest articles </vt:lpstr>
      <vt:lpstr>Will Catholic Schools be Catholic in 2030? </vt:lpstr>
      <vt:lpstr>PowerPoint Presentation</vt:lpstr>
      <vt:lpstr>PowerPoint Presentation</vt:lpstr>
      <vt:lpstr>PowerPoint Presentation</vt:lpstr>
      <vt:lpstr>PowerPoint Presentation</vt:lpstr>
      <vt:lpstr>Will Catholic Schools be Catholic in 2030?</vt:lpstr>
      <vt:lpstr>PowerPoint Presentation</vt:lpstr>
    </vt:vector>
  </TitlesOfParts>
  <Company>Catholic Education Office Parramatta Diocese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akavanagh</dc:creator>
  <cp:lastModifiedBy>Greg Wilson</cp:lastModifiedBy>
  <cp:revision>14</cp:revision>
  <dcterms:created xsi:type="dcterms:W3CDTF">2015-03-26T23:46:35Z</dcterms:created>
  <dcterms:modified xsi:type="dcterms:W3CDTF">2015-04-12T22:57:44Z</dcterms:modified>
</cp:coreProperties>
</file>