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5"/>
  </p:notesMasterIdLst>
  <p:handoutMasterIdLst>
    <p:handoutMasterId r:id="rId16"/>
  </p:handoutMasterIdLst>
  <p:sldIdLst>
    <p:sldId id="256" r:id="rId2"/>
    <p:sldId id="258" r:id="rId3"/>
    <p:sldId id="259" r:id="rId4"/>
    <p:sldId id="266" r:id="rId5"/>
    <p:sldId id="267" r:id="rId6"/>
    <p:sldId id="268" r:id="rId7"/>
    <p:sldId id="269" r:id="rId8"/>
    <p:sldId id="270" r:id="rId9"/>
    <p:sldId id="271" r:id="rId10"/>
    <p:sldId id="264" r:id="rId11"/>
    <p:sldId id="265"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52" autoAdjust="0"/>
    <p:restoredTop sz="86560" autoAdjust="0"/>
  </p:normalViewPr>
  <p:slideViewPr>
    <p:cSldViewPr>
      <p:cViewPr varScale="1">
        <p:scale>
          <a:sx n="91" d="100"/>
          <a:sy n="91" d="100"/>
        </p:scale>
        <p:origin x="-1016" y="-104"/>
      </p:cViewPr>
      <p:guideLst>
        <p:guide orient="horz" pos="2160"/>
        <p:guide pos="2880"/>
      </p:guideLst>
    </p:cSldViewPr>
  </p:slideViewPr>
  <p:outlineViewPr>
    <p:cViewPr>
      <p:scale>
        <a:sx n="33" d="100"/>
        <a:sy n="33" d="100"/>
      </p:scale>
      <p:origin x="16" y="14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16/04/15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16/04/15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16/04/15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16/04/15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16/04/15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16/04/15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16/04/15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16/04/15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16/04/15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16/04/15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16/04/15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16/04/15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16/04/15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16/04/15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16/04/15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16/04/15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16/04/15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16/04/15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16/04/15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16/04/15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16/04/15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16/04/15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16/04/15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3923928" y="4653136"/>
            <a:ext cx="4680520" cy="933450"/>
          </a:xfrm>
        </p:spPr>
        <p:txBody>
          <a:bodyPr>
            <a:normAutofit/>
          </a:bodyPr>
          <a:lstStyle/>
          <a:p>
            <a:r>
              <a:rPr lang="en-AU" sz="2000" i="1" dirty="0" smtClean="0">
                <a:latin typeface="Century Gothic"/>
                <a:cs typeface="Century Gothic"/>
              </a:rPr>
              <a:t>Challenges and opportunities</a:t>
            </a:r>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56-72</a:t>
            </a:r>
            <a:endParaRPr lang="en-AU" dirty="0"/>
          </a:p>
        </p:txBody>
      </p:sp>
      <p:sp>
        <p:nvSpPr>
          <p:cNvPr id="4" name="TextBox 3"/>
          <p:cNvSpPr txBox="1"/>
          <p:nvPr/>
        </p:nvSpPr>
        <p:spPr>
          <a:xfrm>
            <a:off x="622553" y="1124744"/>
            <a:ext cx="3588317" cy="1508105"/>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Evangelisation </a:t>
            </a:r>
          </a:p>
          <a:p>
            <a:pPr algn="ctr"/>
            <a:r>
              <a:rPr lang="en-AU" sz="2800" dirty="0" smtClean="0">
                <a:solidFill>
                  <a:schemeClr val="bg1"/>
                </a:solidFill>
                <a:latin typeface="Century Gothic"/>
                <a:cs typeface="Century Gothic"/>
              </a:rPr>
              <a:t>and </a:t>
            </a:r>
          </a:p>
          <a:p>
            <a:pPr algn="ctr"/>
            <a:r>
              <a:rPr lang="en-AU" sz="2800" dirty="0" smtClean="0">
                <a:solidFill>
                  <a:schemeClr val="bg1"/>
                </a:solidFill>
                <a:latin typeface="Century Gothic"/>
                <a:cs typeface="Century Gothic"/>
              </a:rPr>
              <a:t>New Evangelisation</a:t>
            </a:r>
            <a:endParaRPr lang="en-US" sz="2800" dirty="0">
              <a:solidFill>
                <a:schemeClr val="bg1"/>
              </a:solidFill>
              <a:latin typeface="Century Gothic"/>
              <a:cs typeface="Century Gothic"/>
            </a:endParaRPr>
          </a:p>
        </p:txBody>
      </p:sp>
      <p:sp>
        <p:nvSpPr>
          <p:cNvPr id="9" name="Date Placeholder 8"/>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Evangelisation and New Evangelisation</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a:latin typeface="Century Gothic"/>
                <a:cs typeface="Century Gothic"/>
              </a:rPr>
              <a:t>Challenges and opportunities     Pages </a:t>
            </a:r>
            <a:r>
              <a:rPr lang="en-US" i="1" dirty="0" smtClean="0">
                <a:latin typeface="Century Gothic"/>
                <a:cs typeface="Century Gothic"/>
              </a:rPr>
              <a:t>56-61</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952328"/>
          </a:xfrm>
        </p:spPr>
        <p:txBody>
          <a:bodyPr/>
          <a:lstStyle/>
          <a:p>
            <a:r>
              <a:rPr lang="en-US" dirty="0" smtClean="0">
                <a:latin typeface="Century Gothic"/>
                <a:cs typeface="Century Gothic"/>
              </a:rPr>
              <a:t>Reflection and discussion</a:t>
            </a:r>
          </a:p>
          <a:p>
            <a:r>
              <a:rPr lang="en-US" dirty="0">
                <a:latin typeface="Century Gothic"/>
                <a:cs typeface="Century Gothic"/>
              </a:rPr>
              <a:t>1</a:t>
            </a:r>
            <a:endParaRPr lang="en-US" dirty="0">
              <a:latin typeface="Century Gothic"/>
              <a:cs typeface="Century Gothic"/>
            </a:endParaRPr>
          </a:p>
        </p:txBody>
      </p:sp>
      <p:sp>
        <p:nvSpPr>
          <p:cNvPr id="4" name="Date Placeholder 3"/>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246870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688632"/>
          </a:xfrm>
        </p:spPr>
        <p:txBody>
          <a:bodyPr>
            <a:noAutofit/>
          </a:bodyPr>
          <a:lstStyle/>
          <a:p>
            <a:pPr marL="446088" lvl="0" indent="-446088"/>
            <a:r>
              <a:rPr lang="en-AU" sz="2100" dirty="0">
                <a:latin typeface="Century Gothic"/>
                <a:cs typeface="Century Gothic"/>
              </a:rPr>
              <a:t>What is your understanding of the terms evangelisation, new evangelisation, </a:t>
            </a:r>
            <a:r>
              <a:rPr lang="en-AU" sz="2100" dirty="0" err="1">
                <a:latin typeface="Century Gothic"/>
                <a:cs typeface="Century Gothic"/>
              </a:rPr>
              <a:t>sacramentalisation</a:t>
            </a:r>
            <a:r>
              <a:rPr lang="en-AU" sz="2100" dirty="0">
                <a:latin typeface="Century Gothic"/>
                <a:cs typeface="Century Gothic"/>
              </a:rPr>
              <a:t>?  What distinction do you make between  ‘evangelisation’ and ‘</a:t>
            </a:r>
            <a:r>
              <a:rPr lang="en-AU" sz="2100" dirty="0" err="1">
                <a:latin typeface="Century Gothic"/>
                <a:cs typeface="Century Gothic"/>
              </a:rPr>
              <a:t>sacramentalisation</a:t>
            </a:r>
            <a:r>
              <a:rPr lang="en-AU" sz="2100" dirty="0">
                <a:latin typeface="Century Gothic"/>
                <a:cs typeface="Century Gothic"/>
              </a:rPr>
              <a:t>’</a:t>
            </a:r>
            <a:r>
              <a:rPr lang="en-AU" sz="2100" dirty="0" smtClean="0">
                <a:latin typeface="Century Gothic"/>
                <a:cs typeface="Century Gothic"/>
              </a:rPr>
              <a:t>?</a:t>
            </a:r>
            <a:endParaRPr lang="en-AU" sz="2100" dirty="0">
              <a:latin typeface="Century Gothic"/>
              <a:cs typeface="Century Gothic"/>
            </a:endParaRPr>
          </a:p>
          <a:p>
            <a:pPr marL="446088" lvl="0" indent="-446088"/>
            <a:r>
              <a:rPr lang="en-AU" sz="2100" dirty="0">
                <a:latin typeface="Century Gothic"/>
                <a:cs typeface="Century Gothic"/>
              </a:rPr>
              <a:t>Pope Francis named his Apostolic Exhortation ‘Evangelii Gaudium’  -The Joy of The Gospel. </a:t>
            </a:r>
            <a:r>
              <a:rPr lang="en-AU" sz="2100" dirty="0">
                <a:latin typeface="Century Gothic"/>
                <a:cs typeface="Century Gothic"/>
              </a:rPr>
              <a:t>In general, what are some common attitudes and practices </a:t>
            </a:r>
            <a:r>
              <a:rPr lang="en-AU" sz="2100" dirty="0" smtClean="0">
                <a:latin typeface="Century Gothic"/>
                <a:cs typeface="Century Gothic"/>
              </a:rPr>
              <a:t>that (</a:t>
            </a:r>
            <a:r>
              <a:rPr lang="en-AU" sz="2100" dirty="0" err="1">
                <a:latin typeface="Century Gothic"/>
                <a:cs typeface="Century Gothic"/>
              </a:rPr>
              <a:t>i</a:t>
            </a:r>
            <a:r>
              <a:rPr lang="en-AU" sz="2100" dirty="0">
                <a:latin typeface="Century Gothic"/>
                <a:cs typeface="Century Gothic"/>
              </a:rPr>
              <a:t>) militate against this concept? </a:t>
            </a:r>
            <a:r>
              <a:rPr lang="en-AU" sz="2100" dirty="0" smtClean="0">
                <a:latin typeface="Century Gothic"/>
                <a:cs typeface="Century Gothic"/>
              </a:rPr>
              <a:t/>
            </a:r>
            <a:br>
              <a:rPr lang="en-AU" sz="2100" dirty="0" smtClean="0">
                <a:latin typeface="Century Gothic"/>
                <a:cs typeface="Century Gothic"/>
              </a:rPr>
            </a:br>
            <a:r>
              <a:rPr lang="en-AU" sz="2100" dirty="0" smtClean="0">
                <a:latin typeface="Century Gothic"/>
                <a:cs typeface="Century Gothic"/>
              </a:rPr>
              <a:t>(</a:t>
            </a:r>
            <a:r>
              <a:rPr lang="en-AU" sz="2100" dirty="0">
                <a:latin typeface="Century Gothic"/>
                <a:cs typeface="Century Gothic"/>
              </a:rPr>
              <a:t>ii) support this concept</a:t>
            </a:r>
            <a:r>
              <a:rPr lang="en-AU" sz="2100" dirty="0" smtClean="0">
                <a:latin typeface="Century Gothic"/>
                <a:cs typeface="Century Gothic"/>
              </a:rPr>
              <a:t>?</a:t>
            </a:r>
            <a:endParaRPr lang="en-AU" sz="2100" dirty="0">
              <a:latin typeface="Century Gothic"/>
              <a:cs typeface="Century Gothic"/>
            </a:endParaRPr>
          </a:p>
          <a:p>
            <a:pPr marL="446088" indent="-446088"/>
            <a:r>
              <a:rPr lang="en-AU" sz="2100" dirty="0" smtClean="0">
                <a:latin typeface="Century Gothic"/>
                <a:cs typeface="Century Gothic"/>
              </a:rPr>
              <a:t>On </a:t>
            </a:r>
            <a:r>
              <a:rPr lang="en-AU" sz="2100" dirty="0">
                <a:latin typeface="Century Gothic"/>
                <a:cs typeface="Century Gothic"/>
              </a:rPr>
              <a:t>page 61 there are a number of evangelisation principles given by Canadian religious author and speaker-FR Ronald </a:t>
            </a:r>
            <a:r>
              <a:rPr lang="en-AU" sz="2100" dirty="0" err="1">
                <a:latin typeface="Century Gothic"/>
                <a:cs typeface="Century Gothic"/>
              </a:rPr>
              <a:t>Rolheiser</a:t>
            </a:r>
            <a:r>
              <a:rPr lang="en-AU" sz="2100" dirty="0">
                <a:latin typeface="Century Gothic"/>
                <a:cs typeface="Century Gothic"/>
              </a:rPr>
              <a:t> OMI. Pick two or three of the principles that you find appealing.  In a small group, use your choices to have a conversation with colleagues. </a:t>
            </a:r>
            <a:r>
              <a:rPr lang="en-AU" sz="2100" dirty="0" smtClean="0">
                <a:latin typeface="Century Gothic"/>
                <a:cs typeface="Century Gothic"/>
              </a:rPr>
              <a:t>Any </a:t>
            </a:r>
            <a:r>
              <a:rPr lang="en-AU" sz="2100" dirty="0">
                <a:latin typeface="Century Gothic"/>
                <a:cs typeface="Century Gothic"/>
              </a:rPr>
              <a:t>other matters arising from the content of these pages?</a:t>
            </a: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
        <p:nvSpPr>
          <p:cNvPr id="2" name="Date Placeholder 1"/>
          <p:cNvSpPr>
            <a:spLocks noGrp="1"/>
          </p:cNvSpPr>
          <p:nvPr>
            <p:ph type="dt" sz="half" idx="10"/>
          </p:nvPr>
        </p:nvSpPr>
        <p:spPr/>
        <p:txBody>
          <a:bodyPr/>
          <a:lstStyle/>
          <a:p>
            <a:r>
              <a:rPr lang="en-AU" smtClean="0">
                <a:latin typeface="Century Gothic"/>
                <a:cs typeface="Century Gothic"/>
              </a:rPr>
              <a:t>16/04/15</a:t>
            </a:r>
            <a:endParaRPr lang="en-AU" dirty="0">
              <a:latin typeface="Century Gothic"/>
              <a:cs typeface="Century Gothic"/>
            </a:endParaRPr>
          </a:p>
        </p:txBody>
      </p:sp>
    </p:spTree>
    <p:extLst>
      <p:ext uri="{BB962C8B-B14F-4D97-AF65-F5344CB8AC3E}">
        <p14:creationId xmlns:p14="http://schemas.microsoft.com/office/powerpoint/2010/main" val="284374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Evangelisation and New Evangelisation</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a:latin typeface="Century Gothic"/>
                <a:cs typeface="Century Gothic"/>
              </a:rPr>
              <a:t>Challenges and opportunities     Pages </a:t>
            </a:r>
            <a:r>
              <a:rPr lang="en-US" i="1" dirty="0" smtClean="0">
                <a:latin typeface="Century Gothic"/>
                <a:cs typeface="Century Gothic"/>
              </a:rPr>
              <a:t>62-72</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952328"/>
          </a:xfrm>
        </p:spPr>
        <p:txBody>
          <a:bodyPr/>
          <a:lstStyle/>
          <a:p>
            <a:r>
              <a:rPr lang="en-US" dirty="0" smtClean="0">
                <a:latin typeface="Century Gothic"/>
                <a:cs typeface="Century Gothic"/>
              </a:rPr>
              <a:t>Reflection and discussion</a:t>
            </a:r>
          </a:p>
          <a:p>
            <a:r>
              <a:rPr lang="en-US" dirty="0" smtClean="0">
                <a:latin typeface="Century Gothic"/>
                <a:cs typeface="Century Gothic"/>
              </a:rPr>
              <a:t>2</a:t>
            </a:r>
            <a:endParaRPr lang="en-US" dirty="0">
              <a:latin typeface="Century Gothic"/>
              <a:cs typeface="Century Gothic"/>
            </a:endParaRPr>
          </a:p>
        </p:txBody>
      </p:sp>
      <p:sp>
        <p:nvSpPr>
          <p:cNvPr id="4" name="Date Placeholder 3"/>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259765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7556313" cy="5688632"/>
          </a:xfrm>
        </p:spPr>
        <p:txBody>
          <a:bodyPr>
            <a:noAutofit/>
          </a:bodyPr>
          <a:lstStyle/>
          <a:p>
            <a:pPr lvl="0"/>
            <a:r>
              <a:rPr lang="en-AU" dirty="0" smtClean="0">
                <a:latin typeface="Century Gothic"/>
                <a:cs typeface="Century Gothic"/>
              </a:rPr>
              <a:t>Fifty </a:t>
            </a:r>
            <a:r>
              <a:rPr lang="en-AU" dirty="0">
                <a:latin typeface="Century Gothic"/>
                <a:cs typeface="Century Gothic"/>
              </a:rPr>
              <a:t>Individually, take time to pick your ‘top 5’ from the Catholic school identity features listed in the pages 62-63 instrument. In groups, compare the preferences chosen and have conversation about any issues arising.</a:t>
            </a:r>
          </a:p>
          <a:p>
            <a:r>
              <a:rPr lang="en-AU" dirty="0">
                <a:latin typeface="Century Gothic"/>
                <a:cs typeface="Century Gothic"/>
              </a:rPr>
              <a:t> </a:t>
            </a:r>
            <a:r>
              <a:rPr lang="en-AU" dirty="0" smtClean="0">
                <a:latin typeface="Century Gothic"/>
                <a:cs typeface="Century Gothic"/>
              </a:rPr>
              <a:t>Are </a:t>
            </a:r>
            <a:r>
              <a:rPr lang="en-AU" dirty="0">
                <a:latin typeface="Century Gothic"/>
                <a:cs typeface="Century Gothic"/>
              </a:rPr>
              <a:t>there issues we need to revisit about our RE curriculum and factors which influence its effectiveness in implementation?</a:t>
            </a:r>
          </a:p>
          <a:p>
            <a:r>
              <a:rPr lang="en-AU" dirty="0">
                <a:latin typeface="Century Gothic"/>
                <a:cs typeface="Century Gothic"/>
              </a:rPr>
              <a:t> </a:t>
            </a:r>
            <a:r>
              <a:rPr lang="en-AU" dirty="0" smtClean="0">
                <a:latin typeface="Century Gothic"/>
                <a:cs typeface="Century Gothic"/>
              </a:rPr>
              <a:t>How </a:t>
            </a:r>
            <a:r>
              <a:rPr lang="en-AU" dirty="0">
                <a:latin typeface="Century Gothic"/>
                <a:cs typeface="Century Gothic"/>
              </a:rPr>
              <a:t>sensitive and responsive are we to the fact that a significant proportion of our students (and staff?) are not of the Catholic faith and are unfamiliar with church traditions? </a:t>
            </a:r>
            <a:r>
              <a:rPr lang="en-AU" dirty="0">
                <a:latin typeface="Century Gothic"/>
                <a:cs typeface="Century Gothic"/>
              </a:rPr>
              <a:t>Any need to re-visit policy and practice?</a:t>
            </a:r>
          </a:p>
          <a:p>
            <a:r>
              <a:rPr lang="en-AU" dirty="0">
                <a:latin typeface="Century Gothic"/>
                <a:cs typeface="Century Gothic"/>
              </a:rPr>
              <a:t> </a:t>
            </a:r>
            <a:r>
              <a:rPr lang="en-AU" dirty="0" smtClean="0">
                <a:latin typeface="Century Gothic"/>
                <a:cs typeface="Century Gothic"/>
              </a:rPr>
              <a:t>What </a:t>
            </a:r>
            <a:r>
              <a:rPr lang="en-AU" dirty="0">
                <a:latin typeface="Century Gothic"/>
                <a:cs typeface="Century Gothic"/>
              </a:rPr>
              <a:t>is our shared understanding of catechesis and some indicators of catechesis in action in our school</a:t>
            </a:r>
            <a:r>
              <a:rPr lang="en-AU" dirty="0" smtClean="0">
                <a:latin typeface="Century Gothic"/>
                <a:cs typeface="Century Gothic"/>
              </a:rPr>
              <a:t>?</a:t>
            </a:r>
            <a:endParaRPr lang="en-AU" dirty="0">
              <a:latin typeface="Century Gothic"/>
              <a:cs typeface="Century Gothic"/>
            </a:endParaRPr>
          </a:p>
          <a:p>
            <a:r>
              <a:rPr lang="en-AU" dirty="0">
                <a:latin typeface="Century Gothic"/>
                <a:cs typeface="Century Gothic"/>
              </a:rPr>
              <a:t>How do we enable staff to be confident and committed in maintaining our school as a centre of evangelisation? </a:t>
            </a:r>
          </a:p>
        </p:txBody>
      </p:sp>
      <p:sp>
        <p:nvSpPr>
          <p:cNvPr id="5" name="Slide Number Placeholder 4"/>
          <p:cNvSpPr>
            <a:spLocks noGrp="1"/>
          </p:cNvSpPr>
          <p:nvPr>
            <p:ph type="sldNum" sz="quarter" idx="12"/>
          </p:nvPr>
        </p:nvSpPr>
        <p:spPr/>
        <p:txBody>
          <a:bodyPr/>
          <a:lstStyle/>
          <a:p>
            <a:fld id="{D0DC5BC2-0320-4BDD-B601-A1C4E58A58FE}" type="slidenum">
              <a:rPr lang="en-AU" smtClean="0"/>
              <a:t>13</a:t>
            </a:fld>
            <a:endParaRPr lang="en-AU"/>
          </a:p>
        </p:txBody>
      </p:sp>
      <p:sp>
        <p:nvSpPr>
          <p:cNvPr id="2" name="Date Placeholder 1"/>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226086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Evangelisation and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New Evangelisation</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Challenges and opportunities     Pages 56-72</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
        <p:nvSpPr>
          <p:cNvPr id="4" name="Date Placeholder 3"/>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611560" y="1124744"/>
            <a:ext cx="5903125" cy="4968552"/>
          </a:xfrm>
        </p:spPr>
        <p:txBody>
          <a:bodyPr>
            <a:noAutofit/>
          </a:bodyPr>
          <a:lstStyle/>
          <a:p>
            <a:pPr lvl="0"/>
            <a:r>
              <a:rPr lang="en-AU" sz="2400" i="1" dirty="0" smtClean="0">
                <a:latin typeface="Century Gothic"/>
                <a:cs typeface="Century Gothic"/>
              </a:rPr>
              <a:t>‘Given </a:t>
            </a:r>
            <a:r>
              <a:rPr lang="en-AU" sz="2400" i="1" dirty="0">
                <a:latin typeface="Century Gothic"/>
                <a:cs typeface="Century Gothic"/>
              </a:rPr>
              <a:t>Catholic schools as a separate sector of the education landscape in Australia owe their origin to the firmly held conviction of the early clergy and Catholic communities that the school is a partner with parents and church in the handing-on of the faith, or ‘evangelisation’. </a:t>
            </a:r>
            <a:r>
              <a:rPr lang="en-AU" sz="2400" i="1" dirty="0">
                <a:latin typeface="Century Gothic"/>
                <a:cs typeface="Century Gothic"/>
              </a:rPr>
              <a:t>Though circumstances have changed dramatically, that remains the only reason to justify the continued existence of Catholic schools as a separate sector.</a:t>
            </a:r>
            <a:br>
              <a:rPr lang="en-AU" sz="2400" i="1" dirty="0">
                <a:latin typeface="Century Gothic"/>
                <a:cs typeface="Century Gothic"/>
              </a:rPr>
            </a:b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2" name="Date Placeholder 1"/>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1043608" y="836713"/>
            <a:ext cx="5328592" cy="5306912"/>
          </a:xfrm>
        </p:spPr>
        <p:txBody>
          <a:bodyPr>
            <a:noAutofit/>
          </a:bodyPr>
          <a:lstStyle/>
          <a:p>
            <a:pPr lvl="0"/>
            <a:r>
              <a:rPr lang="en-AU" sz="2400" i="1" dirty="0" smtClean="0">
                <a:latin typeface="Century Gothic"/>
                <a:cs typeface="Century Gothic"/>
              </a:rPr>
              <a:t>The </a:t>
            </a:r>
            <a:r>
              <a:rPr lang="en-AU" sz="2400" i="1" dirty="0">
                <a:latin typeface="Century Gothic"/>
                <a:cs typeface="Century Gothic"/>
              </a:rPr>
              <a:t>school gets this mission from the church, the church gets its mission from Jesus and Jesus is God’s revelation to the world, seeking to renew and sanctify humanity and all creation. The Jesus of justice, mercy, compassion, healing, forgiveness, courage, integrity, faith, hope, and love reveals a loving God with a formula for a better world</a:t>
            </a:r>
            <a:r>
              <a:rPr lang="en-AU" sz="2400" i="1" dirty="0" smtClean="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8" name="Date Placeholder 7"/>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2678867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908720"/>
            <a:ext cx="7241878" cy="5217443"/>
          </a:xfrm>
        </p:spPr>
        <p:txBody>
          <a:bodyPr>
            <a:noAutofit/>
          </a:bodyPr>
          <a:lstStyle/>
          <a:p>
            <a:pPr marL="533400" lvl="0" indent="-533400"/>
            <a:r>
              <a:rPr lang="en-AU" sz="2400" i="1" dirty="0" smtClean="0">
                <a:latin typeface="Century Gothic"/>
                <a:cs typeface="Century Gothic"/>
              </a:rPr>
              <a:t>In </a:t>
            </a:r>
            <a:r>
              <a:rPr lang="en-AU" sz="2400" i="1" dirty="0">
                <a:latin typeface="Century Gothic"/>
                <a:cs typeface="Century Gothic"/>
              </a:rPr>
              <a:t>recent decades, mainly at the instigation of St John Paul II, the term ‘new evangelisation’ has become common. </a:t>
            </a:r>
            <a:r>
              <a:rPr lang="en-AU" sz="2400" i="1" dirty="0">
                <a:latin typeface="Century Gothic"/>
                <a:cs typeface="Century Gothic"/>
              </a:rPr>
              <a:t>The content remains the same but the invitation is to change the ‘packaging’, especially in an outreach to baptised Catholics who have become alienated from their faith, and to younger generations growing up in an increasingly irreligious world. Evangelisation continues to mean bringing the Good News of the Gospel to the world. </a:t>
            </a: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2" name="Date Placeholder 1"/>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264123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1043608" y="836713"/>
            <a:ext cx="5328592" cy="5306912"/>
          </a:xfrm>
        </p:spPr>
        <p:txBody>
          <a:bodyPr>
            <a:noAutofit/>
          </a:bodyPr>
          <a:lstStyle/>
          <a:p>
            <a:pPr lvl="0"/>
            <a:r>
              <a:rPr lang="en-AU" sz="2400" i="1" dirty="0" smtClean="0">
                <a:latin typeface="Century Gothic"/>
                <a:cs typeface="Century Gothic"/>
              </a:rPr>
              <a:t>There </a:t>
            </a:r>
            <a:r>
              <a:rPr lang="en-AU" sz="2400" i="1" dirty="0">
                <a:latin typeface="Century Gothic"/>
                <a:cs typeface="Century Gothic"/>
              </a:rPr>
              <a:t>lingers an understanding that evangelisation is about ‘bringing them back to the church’ or, ‘bringing them into the church’. </a:t>
            </a:r>
            <a:r>
              <a:rPr lang="en-AU" sz="2400" i="1" dirty="0">
                <a:latin typeface="Century Gothic"/>
                <a:cs typeface="Century Gothic"/>
              </a:rPr>
              <a:t>Hopefully this remains part of the process. </a:t>
            </a:r>
            <a:r>
              <a:rPr lang="en-AU" sz="2400" i="1" dirty="0">
                <a:latin typeface="Century Gothic"/>
                <a:cs typeface="Century Gothic"/>
              </a:rPr>
              <a:t>However, a more helpful starting mindset might be that evangelisation is seen as a means of addressing the religious, moral, and spiritual vacuum – that loss of soul - that so impoverishes 21st century Western societies.</a:t>
            </a:r>
            <a:br>
              <a:rPr lang="en-AU" sz="2400" i="1" dirty="0">
                <a:latin typeface="Century Gothic"/>
                <a:cs typeface="Century Gothic"/>
              </a:rPr>
            </a:b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2" name="Date Placeholder 1"/>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301860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1196752"/>
            <a:ext cx="7241878" cy="4929411"/>
          </a:xfrm>
        </p:spPr>
        <p:txBody>
          <a:bodyPr>
            <a:noAutofit/>
          </a:bodyPr>
          <a:lstStyle/>
          <a:p>
            <a:pPr marL="628650" lvl="0" indent="-628650"/>
            <a:r>
              <a:rPr lang="en-AU" sz="2400" i="1" dirty="0" smtClean="0">
                <a:latin typeface="Century Gothic"/>
                <a:cs typeface="Century Gothic"/>
              </a:rPr>
              <a:t>In </a:t>
            </a:r>
            <a:r>
              <a:rPr lang="en-AU" sz="2400" i="1" dirty="0">
                <a:latin typeface="Century Gothic"/>
                <a:cs typeface="Century Gothic"/>
              </a:rPr>
              <a:t>its aim to achieve a balanced integration of life, culture, and faith, the Catholic school provides a privileged setting as an evangelising community. Drawing from their own faith and spirituality and from their special understanding of the needs and developmental stages of students, staff can normalise Christian living in the Catholic tradition in schools. </a:t>
            </a: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
        <p:nvSpPr>
          <p:cNvPr id="4" name="Date Placeholder 3"/>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1082742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764704"/>
            <a:ext cx="6191157" cy="5472608"/>
          </a:xfrm>
        </p:spPr>
        <p:txBody>
          <a:bodyPr>
            <a:noAutofit/>
          </a:bodyPr>
          <a:lstStyle/>
          <a:p>
            <a:pPr marL="446088" lvl="0" indent="-446088"/>
            <a:r>
              <a:rPr lang="en-AU" sz="2400" i="1" dirty="0" smtClean="0">
                <a:latin typeface="Century Gothic"/>
                <a:cs typeface="Century Gothic"/>
              </a:rPr>
              <a:t>     Key </a:t>
            </a:r>
            <a:r>
              <a:rPr lang="en-AU" sz="2400" i="1" dirty="0">
                <a:latin typeface="Century Gothic"/>
                <a:cs typeface="Century Gothic"/>
              </a:rPr>
              <a:t>elements supporting the evangelising dimension of school life include the religious education curriculum, the liturgical and prayer life of the school, the mottos and symbols, the intentional cross-curricular Christian values, social justice outreach, quality of relationships, and collaboration with local Catholic church leaders and communities. </a:t>
            </a:r>
            <a:r>
              <a:rPr lang="en-AU" sz="2400" i="1" dirty="0">
                <a:latin typeface="Century Gothic"/>
                <a:cs typeface="Century Gothic"/>
              </a:rPr>
              <a:t>Too often in the past the church has presumed that </a:t>
            </a:r>
            <a:r>
              <a:rPr lang="en-AU" sz="2400" i="1" dirty="0" err="1">
                <a:latin typeface="Century Gothic"/>
                <a:cs typeface="Century Gothic"/>
              </a:rPr>
              <a:t>sacramentalisation</a:t>
            </a:r>
            <a:r>
              <a:rPr lang="en-AU" sz="2400" i="1" dirty="0">
                <a:latin typeface="Century Gothic"/>
                <a:cs typeface="Century Gothic"/>
              </a:rPr>
              <a:t> is the same as evangelisation. Now? </a:t>
            </a: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7" name="Date Placeholder 6"/>
          <p:cNvSpPr>
            <a:spLocks noGrp="1"/>
          </p:cNvSpPr>
          <p:nvPr>
            <p:ph type="dt" sz="half" idx="10"/>
          </p:nvPr>
        </p:nvSpPr>
        <p:spPr/>
        <p:txBody>
          <a:bodyPr/>
          <a:lstStyle/>
          <a:p>
            <a:r>
              <a:rPr lang="en-AU" smtClean="0"/>
              <a:t>16/04/15</a:t>
            </a:r>
            <a:endParaRPr lang="en-AU"/>
          </a:p>
        </p:txBody>
      </p:sp>
    </p:spTree>
    <p:extLst>
      <p:ext uri="{BB962C8B-B14F-4D97-AF65-F5344CB8AC3E}">
        <p14:creationId xmlns:p14="http://schemas.microsoft.com/office/powerpoint/2010/main" val="61729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875853"/>
            <a:ext cx="7556313" cy="5505475"/>
          </a:xfrm>
        </p:spPr>
        <p:txBody>
          <a:bodyPr>
            <a:noAutofit/>
          </a:bodyPr>
          <a:lstStyle/>
          <a:p>
            <a:pPr marL="446088" lvl="0" indent="-361950"/>
            <a:r>
              <a:rPr lang="en-AU" sz="2400" i="1" dirty="0" smtClean="0">
                <a:latin typeface="Century Gothic"/>
                <a:cs typeface="Century Gothic"/>
              </a:rPr>
              <a:t>A </a:t>
            </a:r>
            <a:r>
              <a:rPr lang="en-AU" sz="2400" i="1" dirty="0">
                <a:latin typeface="Century Gothic"/>
                <a:cs typeface="Century Gothic"/>
              </a:rPr>
              <a:t>major factor in determining the effectiveness of the Catholic school as an evangelising community is the quality of leadership within the school. Leadership that flows from deep personal commitment to the spirit of the Gospel will have strong evangelising impact. </a:t>
            </a:r>
          </a:p>
          <a:p>
            <a:pPr marL="446088" indent="-361950"/>
            <a:r>
              <a:rPr lang="en-AU" sz="2400" i="1" dirty="0">
                <a:latin typeface="Century Gothic"/>
                <a:cs typeface="Century Gothic"/>
              </a:rPr>
              <a:t>Because of the interdependence of the faith and spiritual life of the school and the faith and spiritual life of the staff, it is imperative for systems and schools to develop and to promote programs and experiences in support of ongoing staff formation in this context. </a:t>
            </a:r>
          </a:p>
        </p:txBody>
      </p:sp>
      <p:sp>
        <p:nvSpPr>
          <p:cNvPr id="5" name="Slide Number Placeholder 4"/>
          <p:cNvSpPr>
            <a:spLocks noGrp="1"/>
          </p:cNvSpPr>
          <p:nvPr>
            <p:ph type="sldNum" sz="quarter" idx="12"/>
          </p:nvPr>
        </p:nvSpPr>
        <p:spPr/>
        <p:txBody>
          <a:bodyPr/>
          <a:lstStyle/>
          <a:p>
            <a:fld id="{D0DC5BC2-0320-4BDD-B601-A1C4E58A58FE}" type="slidenum">
              <a:rPr lang="en-AU" smtClean="0"/>
              <a:t>9</a:t>
            </a:fld>
            <a:endParaRPr lang="en-AU"/>
          </a:p>
        </p:txBody>
      </p:sp>
      <p:sp>
        <p:nvSpPr>
          <p:cNvPr id="8" name="Date Placeholder 7"/>
          <p:cNvSpPr>
            <a:spLocks noGrp="1"/>
          </p:cNvSpPr>
          <p:nvPr>
            <p:ph type="dt" sz="half" idx="10"/>
          </p:nvPr>
        </p:nvSpPr>
        <p:spPr/>
        <p:txBody>
          <a:bodyPr/>
          <a:lstStyle/>
          <a:p>
            <a:r>
              <a:rPr lang="en-AU" smtClean="0"/>
              <a:t>16/04/15</a:t>
            </a:r>
            <a:endParaRPr lang="en-AU" dirty="0"/>
          </a:p>
        </p:txBody>
      </p:sp>
    </p:spTree>
    <p:extLst>
      <p:ext uri="{BB962C8B-B14F-4D97-AF65-F5344CB8AC3E}">
        <p14:creationId xmlns:p14="http://schemas.microsoft.com/office/powerpoint/2010/main" val="1035850136"/>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1537</TotalTime>
  <Words>760</Words>
  <Application>Microsoft Macintosh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Advantage</vt:lpstr>
      <vt:lpstr>Challenges and opportunities</vt:lpstr>
      <vt:lpstr>Evangelisation and  New Evangelisation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Evangelisation and New Evangelisation</vt:lpstr>
      <vt:lpstr>PowerPoint Presentation</vt:lpstr>
      <vt:lpstr>Evangelisation and New Evangelisation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21</cp:revision>
  <dcterms:created xsi:type="dcterms:W3CDTF">2015-03-26T23:46:35Z</dcterms:created>
  <dcterms:modified xsi:type="dcterms:W3CDTF">2015-04-15T20:47:29Z</dcterms:modified>
</cp:coreProperties>
</file>