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
  </p:notesMasterIdLst>
  <p:handoutMasterIdLst>
    <p:handoutMasterId r:id="rId11"/>
  </p:handoutMasterIdLst>
  <p:sldIdLst>
    <p:sldId id="256" r:id="rId2"/>
    <p:sldId id="258" r:id="rId3"/>
    <p:sldId id="259" r:id="rId4"/>
    <p:sldId id="266" r:id="rId5"/>
    <p:sldId id="267" r:id="rId6"/>
    <p:sldId id="268"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0" autoAdjust="0"/>
    <p:restoredTop sz="86482" autoAdjust="0"/>
  </p:normalViewPr>
  <p:slideViewPr>
    <p:cSldViewPr>
      <p:cViewPr varScale="1">
        <p:scale>
          <a:sx n="91" d="100"/>
          <a:sy n="91" d="100"/>
        </p:scale>
        <p:origin x="-384" y="-112"/>
      </p:cViewPr>
      <p:guideLst>
        <p:guide orient="horz" pos="2160"/>
        <p:guide pos="2880"/>
      </p:guideLst>
    </p:cSldViewPr>
  </p:slideViewPr>
  <p:outlineViewPr>
    <p:cViewPr>
      <p:scale>
        <a:sx n="33" d="100"/>
        <a:sy n="33" d="100"/>
      </p:scale>
      <p:origin x="0" y="28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15/04/15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15/04/15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3347864" y="4653136"/>
            <a:ext cx="5256584" cy="1080120"/>
          </a:xfrm>
        </p:spPr>
        <p:txBody>
          <a:bodyPr>
            <a:normAutofit/>
          </a:bodyPr>
          <a:lstStyle/>
          <a:p>
            <a:r>
              <a:rPr lang="en-AU" sz="2000" i="1" dirty="0" smtClean="0">
                <a:latin typeface="Century Gothic"/>
                <a:cs typeface="Century Gothic"/>
              </a:rPr>
              <a:t>The emerging context and </a:t>
            </a:r>
            <a:br>
              <a:rPr lang="en-AU" sz="2000" i="1" dirty="0" smtClean="0">
                <a:latin typeface="Century Gothic"/>
                <a:cs typeface="Century Gothic"/>
              </a:rPr>
            </a:br>
            <a:r>
              <a:rPr lang="en-AU" sz="2000" i="1" dirty="0" smtClean="0">
                <a:latin typeface="Century Gothic"/>
                <a:cs typeface="Century Gothic"/>
              </a:rPr>
              <a:t>development of Catholic schools</a:t>
            </a:r>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34-38</a:t>
            </a:r>
            <a:endParaRPr lang="en-AU" dirty="0"/>
          </a:p>
        </p:txBody>
      </p:sp>
      <p:sp>
        <p:nvSpPr>
          <p:cNvPr id="4" name="TextBox 3"/>
          <p:cNvSpPr txBox="1"/>
          <p:nvPr/>
        </p:nvSpPr>
        <p:spPr>
          <a:xfrm>
            <a:off x="696372" y="1556792"/>
            <a:ext cx="3440665" cy="1200329"/>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Snapshots </a:t>
            </a:r>
            <a:r>
              <a:rPr lang="en-AU" sz="3600" dirty="0">
                <a:solidFill>
                  <a:schemeClr val="bg1"/>
                </a:solidFill>
                <a:latin typeface="Century Gothic"/>
                <a:cs typeface="Century Gothic"/>
              </a:rPr>
              <a:t>– </a:t>
            </a:r>
            <a:endParaRPr lang="en-AU" sz="3600" dirty="0" smtClean="0">
              <a:solidFill>
                <a:schemeClr val="bg1"/>
              </a:solidFill>
              <a:latin typeface="Century Gothic"/>
              <a:cs typeface="Century Gothic"/>
            </a:endParaRPr>
          </a:p>
          <a:p>
            <a:pPr algn="ctr"/>
            <a:r>
              <a:rPr lang="en-AU" sz="3600" dirty="0" smtClean="0">
                <a:solidFill>
                  <a:schemeClr val="bg1"/>
                </a:solidFill>
                <a:latin typeface="Century Gothic"/>
                <a:cs typeface="Century Gothic"/>
              </a:rPr>
              <a:t>Then and Now</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Snapshots –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Then and Now</a:t>
            </a:r>
            <a:endParaRPr lang="en-US" i="1" dirty="0">
              <a:solidFill>
                <a:schemeClr val="accent6">
                  <a:lumMod val="75000"/>
                </a:schemeClr>
              </a:solidFill>
            </a:endParaRPr>
          </a:p>
        </p:txBody>
      </p:sp>
      <p:sp>
        <p:nvSpPr>
          <p:cNvPr id="3" name="Subtitle 2"/>
          <p:cNvSpPr>
            <a:spLocks noGrp="1"/>
          </p:cNvSpPr>
          <p:nvPr>
            <p:ph type="subTitle" idx="1"/>
          </p:nvPr>
        </p:nvSpPr>
        <p:spPr>
          <a:xfrm>
            <a:off x="1691680" y="5704783"/>
            <a:ext cx="7147520" cy="748553"/>
          </a:xfrm>
        </p:spPr>
        <p:txBody>
          <a:bodyPr/>
          <a:lstStyle/>
          <a:p>
            <a:pPr algn="r"/>
            <a:r>
              <a:rPr lang="en-US" i="1" dirty="0" smtClean="0">
                <a:latin typeface="Century Gothic"/>
                <a:cs typeface="Century Gothic"/>
              </a:rPr>
              <a:t>Emerging context and development of Catholic schools Pages 34-38</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692696"/>
            <a:ext cx="7241878" cy="5616624"/>
          </a:xfrm>
        </p:spPr>
        <p:txBody>
          <a:bodyPr>
            <a:noAutofit/>
          </a:bodyPr>
          <a:lstStyle/>
          <a:p>
            <a:pPr marL="446088" lvl="0" indent="-446088"/>
            <a:r>
              <a:rPr lang="en-AU" sz="2400" i="1" dirty="0" smtClean="0">
                <a:latin typeface="Century Gothic"/>
                <a:cs typeface="Century Gothic"/>
              </a:rPr>
              <a:t>From </a:t>
            </a:r>
            <a:r>
              <a:rPr lang="en-AU" sz="2400" i="1" dirty="0">
                <a:latin typeface="Century Gothic"/>
                <a:cs typeface="Century Gothic"/>
              </a:rPr>
              <a:t>the earliest times in Australia, Catholic schools were the ‘third leg of the stool’ in their integral partnership with church and parents in the transmission of faith. </a:t>
            </a:r>
            <a:r>
              <a:rPr lang="en-AU" sz="2400" i="1" dirty="0">
                <a:latin typeface="Century Gothic"/>
                <a:cs typeface="Century Gothic"/>
              </a:rPr>
              <a:t>The vast majority of students, teachers, and parents were culturally Catholic. </a:t>
            </a:r>
            <a:r>
              <a:rPr lang="en-AU" sz="2400" i="1" dirty="0">
                <a:latin typeface="Century Gothic"/>
                <a:cs typeface="Century Gothic"/>
              </a:rPr>
              <a:t>In more recent decades over 85% of all baptised Catholics are un-affiliated with parish and many are ambivalent about their identity as Catholics</a:t>
            </a:r>
            <a:r>
              <a:rPr lang="en-AU" sz="2400" i="1" dirty="0" smtClean="0">
                <a:latin typeface="Century Gothic"/>
                <a:cs typeface="Century Gothic"/>
              </a:rPr>
              <a:t>.</a:t>
            </a:r>
            <a:endParaRPr lang="en-AU" sz="2400" i="1" dirty="0">
              <a:latin typeface="Century Gothic"/>
              <a:cs typeface="Century Gothic"/>
            </a:endParaRPr>
          </a:p>
          <a:p>
            <a:pPr marL="446088" lvl="0" indent="-446088"/>
            <a:r>
              <a:rPr lang="en-AU" sz="2400" i="1" dirty="0">
                <a:latin typeface="Century Gothic"/>
                <a:cs typeface="Century Gothic"/>
              </a:rPr>
              <a:t>In the highly secular age of the 21st century, religion is at the periphery, if at all, for a majority in Australian society. </a:t>
            </a:r>
            <a:r>
              <a:rPr lang="en-AU" sz="2400" i="1" dirty="0">
                <a:latin typeface="Century Gothic"/>
                <a:cs typeface="Century Gothic"/>
              </a:rPr>
              <a:t>In their commitment to the mission of Jesus, Catholic schools are very counter-cultural.</a:t>
            </a:r>
            <a:br>
              <a:rPr lang="en-AU" sz="2400" i="1" dirty="0">
                <a:latin typeface="Century Gothic"/>
                <a:cs typeface="Century Gothic"/>
              </a:rPr>
            </a:b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836712"/>
            <a:ext cx="7556313" cy="5289451"/>
          </a:xfrm>
        </p:spPr>
        <p:txBody>
          <a:bodyPr>
            <a:noAutofit/>
          </a:bodyPr>
          <a:lstStyle/>
          <a:p>
            <a:pPr marL="544513" lvl="0" indent="-363538"/>
            <a:r>
              <a:rPr lang="en-AU" sz="2400" i="1" dirty="0" smtClean="0">
                <a:latin typeface="Century Gothic"/>
                <a:cs typeface="Century Gothic"/>
              </a:rPr>
              <a:t>With </a:t>
            </a:r>
            <a:r>
              <a:rPr lang="en-AU" sz="2400" i="1" dirty="0">
                <a:latin typeface="Century Gothic"/>
                <a:cs typeface="Century Gothic"/>
              </a:rPr>
              <a:t>the introduction of the Public Instruction Act of the 1880s – schooling became  ‘compulsory, free, and secular.’  Catholic school were cut adrift from any government funding in their decision to ‘go it alone.</a:t>
            </a:r>
            <a:r>
              <a:rPr lang="en-AU" sz="2400" i="1" dirty="0" smtClean="0">
                <a:latin typeface="Century Gothic"/>
                <a:cs typeface="Century Gothic"/>
              </a:rPr>
              <a:t>’</a:t>
            </a:r>
            <a:endParaRPr lang="en-AU" sz="2400" i="1" dirty="0">
              <a:latin typeface="Century Gothic"/>
              <a:cs typeface="Century Gothic"/>
            </a:endParaRPr>
          </a:p>
          <a:p>
            <a:pPr marL="544513" lvl="0" indent="-363538"/>
            <a:r>
              <a:rPr lang="en-AU" sz="2400" i="1" dirty="0">
                <a:latin typeface="Century Gothic"/>
                <a:cs typeface="Century Gothic"/>
              </a:rPr>
              <a:t>For almost 80 years Catholic schools survived and expanded without a cent of government money thanks mainly to the heroic generosity of local Catholic communities and an unsalaried workforce of nuns, brothers and priests.  </a:t>
            </a:r>
            <a:r>
              <a:rPr lang="en-AU" sz="2400" i="1" dirty="0">
                <a:latin typeface="Century Gothic"/>
                <a:cs typeface="Century Gothic"/>
              </a:rPr>
              <a:t>This was a defining period in the story of Catholic schools in this country.</a:t>
            </a:r>
            <a:br>
              <a:rPr lang="en-AU" sz="2400" i="1" dirty="0">
                <a:latin typeface="Century Gothic"/>
                <a:cs typeface="Century Gothic"/>
              </a:rPr>
            </a:b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15 </a:t>
            </a:r>
            <a:r>
              <a:rPr lang="en-AU" dirty="0" smtClean="0">
                <a:latin typeface="Century Gothic"/>
                <a:cs typeface="Century Gothic"/>
              </a:rPr>
              <a:t>April 2015</a:t>
            </a:r>
            <a:endParaRPr lang="en-AU" dirty="0">
              <a:latin typeface="Century Gothic"/>
              <a:cs typeface="Century Gothic"/>
            </a:endParaRPr>
          </a:p>
        </p:txBody>
      </p:sp>
    </p:spTree>
    <p:extLst>
      <p:ext uri="{BB962C8B-B14F-4D97-AF65-F5344CB8AC3E}">
        <p14:creationId xmlns:p14="http://schemas.microsoft.com/office/powerpoint/2010/main" val="326657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611560" y="764704"/>
            <a:ext cx="5903125" cy="3168352"/>
          </a:xfrm>
        </p:spPr>
        <p:txBody>
          <a:bodyPr>
            <a:noAutofit/>
          </a:bodyPr>
          <a:lstStyle/>
          <a:p>
            <a:pPr lvl="0"/>
            <a:r>
              <a:rPr lang="en-AU" sz="2400" i="1" dirty="0" smtClean="0">
                <a:latin typeface="Century Gothic"/>
                <a:cs typeface="Century Gothic"/>
              </a:rPr>
              <a:t>Migration </a:t>
            </a:r>
            <a:r>
              <a:rPr lang="en-AU" sz="2400" i="1" dirty="0">
                <a:latin typeface="Century Gothic"/>
                <a:cs typeface="Century Gothic"/>
              </a:rPr>
              <a:t>- mainly European post-war, along with the ‘baby-boom’ led to the crowding and rapid expansion of Catholic schools in the 1950s and 1960s especially. </a:t>
            </a:r>
            <a:r>
              <a:rPr lang="en-AU" sz="2400" i="1" dirty="0">
                <a:latin typeface="Century Gothic"/>
                <a:cs typeface="Century Gothic"/>
              </a:rPr>
              <a:t>Huge classes and very limited resources were the norm. </a:t>
            </a:r>
            <a:r>
              <a:rPr lang="en-AU" sz="2400" i="1" dirty="0">
                <a:latin typeface="Century Gothic"/>
                <a:cs typeface="Century Gothic"/>
              </a:rPr>
              <a:t>Fight for ‘State Aid’ for Catholic schools</a:t>
            </a:r>
            <a:r>
              <a:rPr lang="en-AU" sz="2400" i="1" dirty="0" smtClean="0">
                <a:latin typeface="Century Gothic"/>
                <a:cs typeface="Century Gothic"/>
              </a:rPr>
              <a:t>.</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
        <p:nvSpPr>
          <p:cNvPr id="2" name="TextBox 1"/>
          <p:cNvSpPr txBox="1"/>
          <p:nvPr/>
        </p:nvSpPr>
        <p:spPr>
          <a:xfrm>
            <a:off x="899592" y="4077072"/>
            <a:ext cx="7560840" cy="1569660"/>
          </a:xfrm>
          <a:prstGeom prst="rect">
            <a:avLst/>
          </a:prstGeom>
          <a:noFill/>
        </p:spPr>
        <p:txBody>
          <a:bodyPr wrap="square" rtlCol="0">
            <a:spAutoFit/>
          </a:bodyPr>
          <a:lstStyle/>
          <a:p>
            <a:pPr lvl="0"/>
            <a:r>
              <a:rPr lang="en-AU" sz="2400" b="1" i="1" dirty="0">
                <a:solidFill>
                  <a:srgbClr val="653366"/>
                </a:solidFill>
                <a:latin typeface="Century Gothic"/>
                <a:cs typeface="Century Gothic"/>
              </a:rPr>
              <a:t>Transition from Religious to Lay:   </a:t>
            </a:r>
          </a:p>
          <a:p>
            <a:r>
              <a:rPr lang="en-AU" sz="2400" i="1" dirty="0">
                <a:latin typeface="Century Gothic"/>
                <a:cs typeface="Century Gothic"/>
              </a:rPr>
              <a:t>1950s     Almost 100% Religious;	</a:t>
            </a:r>
            <a:br>
              <a:rPr lang="en-AU" sz="2400" i="1" dirty="0">
                <a:latin typeface="Century Gothic"/>
                <a:cs typeface="Century Gothic"/>
              </a:rPr>
            </a:br>
            <a:r>
              <a:rPr lang="en-AU" sz="2400" i="1" dirty="0">
                <a:latin typeface="Century Gothic"/>
                <a:cs typeface="Century Gothic"/>
              </a:rPr>
              <a:t>1965      Religious 70% (3,654);  Lay 30% (1,628);</a:t>
            </a:r>
          </a:p>
          <a:p>
            <a:r>
              <a:rPr lang="en-AU" sz="2400" i="1" dirty="0" smtClean="0">
                <a:latin typeface="Century Gothic"/>
                <a:cs typeface="Century Gothic"/>
              </a:rPr>
              <a:t>2015     </a:t>
            </a:r>
            <a:r>
              <a:rPr lang="en-AU" sz="2400" i="1" dirty="0">
                <a:latin typeface="Century Gothic"/>
                <a:cs typeface="Century Gothic"/>
              </a:rPr>
              <a:t>Almost 100% Lay</a:t>
            </a:r>
            <a:endParaRPr lang="en-US" sz="2400" dirty="0"/>
          </a:p>
        </p:txBody>
      </p:sp>
    </p:spTree>
    <p:extLst>
      <p:ext uri="{BB962C8B-B14F-4D97-AF65-F5344CB8AC3E}">
        <p14:creationId xmlns:p14="http://schemas.microsoft.com/office/powerpoint/2010/main" val="379544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827584" y="908720"/>
            <a:ext cx="5903125" cy="22970552"/>
          </a:xfrm>
        </p:spPr>
        <p:txBody>
          <a:bodyPr>
            <a:noAutofit/>
          </a:bodyPr>
          <a:lstStyle/>
          <a:p>
            <a:pPr lvl="0"/>
            <a:r>
              <a:rPr lang="en-AU" sz="2400" i="1" dirty="0" smtClean="0">
                <a:latin typeface="Century Gothic"/>
                <a:cs typeface="Century Gothic"/>
              </a:rPr>
              <a:t>With </a:t>
            </a:r>
            <a:r>
              <a:rPr lang="en-AU" sz="2400" i="1" dirty="0">
                <a:latin typeface="Century Gothic"/>
                <a:cs typeface="Century Gothic"/>
              </a:rPr>
              <a:t>the advent of government funding - late 1960s (State) and early 1970s (Federal): rationalising of staffing; increased profile of Catholic Education Offices; formalisation of structures and policies; increased public accountability.</a:t>
            </a:r>
            <a:br>
              <a:rPr lang="en-AU" sz="2400" i="1" dirty="0">
                <a:latin typeface="Century Gothic"/>
                <a:cs typeface="Century Gothic"/>
              </a:rPr>
            </a:br>
            <a:endParaRPr lang="en-AU" sz="2400" i="1" dirty="0">
              <a:latin typeface="Century Gothic"/>
              <a:cs typeface="Century Gothic"/>
            </a:endParaRPr>
          </a:p>
          <a:p>
            <a:r>
              <a:rPr lang="en-AU" sz="2400" i="1" dirty="0">
                <a:latin typeface="Century Gothic"/>
                <a:cs typeface="Century Gothic"/>
              </a:rPr>
              <a:t>Latter decades of 20th century:  professionalization of teachers and leaders; increase in non-teaching staff; proliferation of compliances; record enrolments in Catholic schools </a:t>
            </a: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311293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1920" y="4696676"/>
            <a:ext cx="4987280" cy="604532"/>
          </a:xfrm>
        </p:spPr>
        <p:txBody>
          <a:bodyPr>
            <a:noAutofit/>
          </a:bodyPr>
          <a:lstStyle/>
          <a:p>
            <a:r>
              <a:rPr lang="en-AU" i="1" dirty="0" smtClean="0">
                <a:solidFill>
                  <a:schemeClr val="accent6">
                    <a:lumMod val="75000"/>
                  </a:schemeClr>
                </a:solidFill>
                <a:latin typeface="Century Gothic"/>
                <a:cs typeface="Century Gothic"/>
              </a:rPr>
              <a:t>Snapshots – Then and Now</a:t>
            </a:r>
            <a:endParaRPr lang="en-US" i="1" dirty="0">
              <a:solidFill>
                <a:schemeClr val="accent6">
                  <a:lumMod val="75000"/>
                </a:schemeClr>
              </a:solidFill>
            </a:endParaRPr>
          </a:p>
        </p:txBody>
      </p:sp>
      <p:sp>
        <p:nvSpPr>
          <p:cNvPr id="3" name="Subtitle 2"/>
          <p:cNvSpPr>
            <a:spLocks noGrp="1"/>
          </p:cNvSpPr>
          <p:nvPr>
            <p:ph type="subTitle" idx="1"/>
          </p:nvPr>
        </p:nvSpPr>
        <p:spPr>
          <a:xfrm>
            <a:off x="3347864" y="5272735"/>
            <a:ext cx="5491336" cy="748553"/>
          </a:xfrm>
        </p:spPr>
        <p:txBody>
          <a:bodyPr/>
          <a:lstStyle/>
          <a:p>
            <a:pPr algn="r"/>
            <a:r>
              <a:rPr lang="en-US" i="1" dirty="0" smtClean="0">
                <a:latin typeface="Century Gothic"/>
                <a:cs typeface="Century Gothic"/>
              </a:rPr>
              <a:t>The emerging context and development of Catholic schools Pages 34-38</a:t>
            </a:r>
            <a:endParaRPr lang="en-US" i="1" dirty="0">
              <a:latin typeface="Century Gothic"/>
              <a:cs typeface="Century Gothic"/>
            </a:endParaRPr>
          </a:p>
        </p:txBody>
      </p:sp>
      <p:sp>
        <p:nvSpPr>
          <p:cNvPr id="6" name="Text Placeholder 5"/>
          <p:cNvSpPr>
            <a:spLocks noGrp="1"/>
          </p:cNvSpPr>
          <p:nvPr>
            <p:ph type="body" sz="half" idx="2"/>
          </p:nvPr>
        </p:nvSpPr>
        <p:spPr>
          <a:xfrm>
            <a:off x="857250" y="1388095"/>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3" y="620688"/>
            <a:ext cx="6696744" cy="5688632"/>
          </a:xfrm>
        </p:spPr>
        <p:txBody>
          <a:bodyPr>
            <a:noAutofit/>
          </a:bodyPr>
          <a:lstStyle/>
          <a:p>
            <a:pPr marL="446088" lvl="0" indent="-361950"/>
            <a:r>
              <a:rPr lang="en-AU" sz="2100" dirty="0" smtClean="0">
                <a:latin typeface="Century Gothic"/>
                <a:cs typeface="Century Gothic"/>
              </a:rPr>
              <a:t>Fifty </a:t>
            </a:r>
            <a:r>
              <a:rPr lang="en-AU" sz="2100" dirty="0">
                <a:latin typeface="Century Gothic"/>
                <a:cs typeface="Century Gothic"/>
              </a:rPr>
              <a:t>Have a look at the scenario outlined on page 34. What are your thoughts and feelings about this snapshot? Does it ring true? What big challenges have emerged for Catholic schools in the changes of society and church in the past100 years?</a:t>
            </a:r>
          </a:p>
          <a:p>
            <a:pPr marL="446088" indent="-361950"/>
            <a:r>
              <a:rPr lang="en-AU" sz="2100" dirty="0">
                <a:latin typeface="Century Gothic"/>
                <a:cs typeface="Century Gothic"/>
              </a:rPr>
              <a:t>There </a:t>
            </a:r>
            <a:r>
              <a:rPr lang="en-AU" sz="2100" dirty="0">
                <a:latin typeface="Century Gothic"/>
                <a:cs typeface="Century Gothic"/>
              </a:rPr>
              <a:t>were great risks and hardships involved in the many years of no government funding. Why did they do it?! How do we best honour the legacy of the generations that sustained and shaped Catholic schools in very trying circumstances?  </a:t>
            </a:r>
          </a:p>
          <a:p>
            <a:pPr marL="446088" lvl="0" indent="-361950"/>
            <a:r>
              <a:rPr lang="en-AU" sz="2100" dirty="0">
                <a:latin typeface="Century Gothic"/>
                <a:cs typeface="Century Gothic"/>
              </a:rPr>
              <a:t>Any other matters arising from these pages?</a:t>
            </a: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15 </a:t>
            </a:r>
            <a:r>
              <a:rPr lang="en-AU" dirty="0" smtClean="0">
                <a:latin typeface="Century Gothic"/>
                <a:cs typeface="Century Gothic"/>
              </a:rPr>
              <a:t>April 2015</a:t>
            </a:r>
            <a:endParaRPr lang="en-AU" dirty="0">
              <a:latin typeface="Century Gothic"/>
              <a:cs typeface="Century Gothic"/>
            </a:endParaRPr>
          </a:p>
        </p:txBody>
      </p:sp>
    </p:spTree>
    <p:extLst>
      <p:ext uri="{BB962C8B-B14F-4D97-AF65-F5344CB8AC3E}">
        <p14:creationId xmlns:p14="http://schemas.microsoft.com/office/powerpoint/2010/main" val="284374264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1581</TotalTime>
  <Words>472</Words>
  <Application>Microsoft Macintosh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The emerging context and  development of Catholic schools</vt:lpstr>
      <vt:lpstr>Snapshots –  Then and Now</vt:lpstr>
      <vt:lpstr>PowerPoint Presentation</vt:lpstr>
      <vt:lpstr>PowerPoint Presentation</vt:lpstr>
      <vt:lpstr>PowerPoint Presentation</vt:lpstr>
      <vt:lpstr>PowerPoint Presentation</vt:lpstr>
      <vt:lpstr>Snapshots – Then and Now</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22</cp:revision>
  <dcterms:created xsi:type="dcterms:W3CDTF">2015-03-26T23:46:35Z</dcterms:created>
  <dcterms:modified xsi:type="dcterms:W3CDTF">2015-04-14T23:29:07Z</dcterms:modified>
</cp:coreProperties>
</file>