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3"/>
  </p:notesMasterIdLst>
  <p:handoutMasterIdLst>
    <p:handoutMasterId r:id="rId14"/>
  </p:handoutMasterIdLst>
  <p:sldIdLst>
    <p:sldId id="256" r:id="rId2"/>
    <p:sldId id="258" r:id="rId3"/>
    <p:sldId id="259" r:id="rId4"/>
    <p:sldId id="266" r:id="rId5"/>
    <p:sldId id="269" r:id="rId6"/>
    <p:sldId id="270" r:id="rId7"/>
    <p:sldId id="271" r:id="rId8"/>
    <p:sldId id="264" r:id="rId9"/>
    <p:sldId id="265"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60" autoAdjust="0"/>
    <p:restoredTop sz="86482" autoAdjust="0"/>
  </p:normalViewPr>
  <p:slideViewPr>
    <p:cSldViewPr>
      <p:cViewPr varScale="1">
        <p:scale>
          <a:sx n="91" d="100"/>
          <a:sy n="91" d="100"/>
        </p:scale>
        <p:origin x="-880" y="-104"/>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20/04/15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20/04/15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2" name="Title 1"/>
          <p:cNvSpPr>
            <a:spLocks noGrp="1"/>
          </p:cNvSpPr>
          <p:nvPr>
            <p:ph type="ctrTitle"/>
          </p:nvPr>
        </p:nvSpPr>
        <p:spPr>
          <a:xfrm>
            <a:off x="4565848" y="4653136"/>
            <a:ext cx="4038600" cy="933450"/>
          </a:xfrm>
        </p:spPr>
        <p:txBody>
          <a:bodyPr>
            <a:normAutofit/>
          </a:bodyPr>
          <a:lstStyle/>
          <a:p>
            <a:endParaRPr lang="en-AU" sz="2000" dirty="0"/>
          </a:p>
        </p:txBody>
      </p:sp>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83-90</a:t>
            </a:r>
            <a:endParaRPr lang="en-AU" dirty="0"/>
          </a:p>
        </p:txBody>
      </p:sp>
      <p:sp>
        <p:nvSpPr>
          <p:cNvPr id="4" name="TextBox 3"/>
          <p:cNvSpPr txBox="1"/>
          <p:nvPr/>
        </p:nvSpPr>
        <p:spPr>
          <a:xfrm>
            <a:off x="992585" y="1124744"/>
            <a:ext cx="2848256" cy="1754327"/>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Culture and </a:t>
            </a:r>
          </a:p>
          <a:p>
            <a:pPr algn="ctr"/>
            <a:r>
              <a:rPr lang="en-AU" sz="3600" dirty="0" smtClean="0">
                <a:solidFill>
                  <a:schemeClr val="bg1"/>
                </a:solidFill>
                <a:latin typeface="Century Gothic"/>
                <a:cs typeface="Century Gothic"/>
              </a:rPr>
              <a:t>Enabling </a:t>
            </a:r>
          </a:p>
          <a:p>
            <a:pPr algn="ctr"/>
            <a:r>
              <a:rPr lang="en-AU" sz="3600" dirty="0" smtClean="0">
                <a:solidFill>
                  <a:schemeClr val="bg1"/>
                </a:solidFill>
                <a:latin typeface="Century Gothic"/>
                <a:cs typeface="Century Gothic"/>
              </a:rPr>
              <a:t>Leadership</a:t>
            </a:r>
            <a:endParaRPr lang="en-US" sz="3600" dirty="0">
              <a:solidFill>
                <a:schemeClr val="bg1"/>
              </a:solidFill>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692697"/>
            <a:ext cx="6191157" cy="5450928"/>
          </a:xfrm>
        </p:spPr>
        <p:txBody>
          <a:bodyPr>
            <a:noAutofit/>
          </a:bodyPr>
          <a:lstStyle/>
          <a:p>
            <a:pPr marL="457200" lvl="0" indent="-457200">
              <a:buFont typeface="+mj-lt"/>
              <a:buAutoNum type="arabicPeriod" startAt="4"/>
            </a:pPr>
            <a:r>
              <a:rPr lang="en-AU" sz="2200" dirty="0" smtClean="0">
                <a:latin typeface="Century Gothic"/>
                <a:cs typeface="Century Gothic"/>
              </a:rPr>
              <a:t>Each </a:t>
            </a:r>
            <a:r>
              <a:rPr lang="en-AU" sz="2200" dirty="0">
                <a:latin typeface="Century Gothic"/>
                <a:cs typeface="Century Gothic"/>
              </a:rPr>
              <a:t>school has its own distinct culture. </a:t>
            </a:r>
            <a:r>
              <a:rPr lang="en-AU" sz="2200" dirty="0" smtClean="0">
                <a:latin typeface="Century Gothic"/>
                <a:cs typeface="Century Gothic"/>
              </a:rPr>
              <a:t>Name </a:t>
            </a:r>
            <a:r>
              <a:rPr lang="en-AU" sz="2200" dirty="0">
                <a:latin typeface="Century Gothic"/>
                <a:cs typeface="Century Gothic"/>
              </a:rPr>
              <a:t>the policies, practices, attitudes, and behaviours in your school that most contribute to its distinctive Catholic culture. Discuss the affirmations and the </a:t>
            </a:r>
            <a:r>
              <a:rPr lang="en-AU" sz="2200" dirty="0" smtClean="0">
                <a:latin typeface="Century Gothic"/>
                <a:cs typeface="Century Gothic"/>
              </a:rPr>
              <a:t>challenges.</a:t>
            </a:r>
            <a:br>
              <a:rPr lang="en-AU" sz="2200" dirty="0" smtClean="0">
                <a:latin typeface="Century Gothic"/>
                <a:cs typeface="Century Gothic"/>
              </a:rPr>
            </a:br>
            <a:endParaRPr lang="en-AU" sz="2200" dirty="0">
              <a:latin typeface="Century Gothic"/>
              <a:cs typeface="Century Gothic"/>
            </a:endParaRPr>
          </a:p>
          <a:p>
            <a:pPr marL="457200" lvl="0" indent="-457200">
              <a:buFont typeface="+mj-lt"/>
              <a:buAutoNum type="arabicPeriod" startAt="4"/>
            </a:pPr>
            <a:r>
              <a:rPr lang="en-AU" sz="2200" dirty="0">
                <a:latin typeface="Century Gothic"/>
                <a:cs typeface="Century Gothic"/>
              </a:rPr>
              <a:t>Have a look at the images on page 89 &amp; 90 which may give some insight into what culture looks like in </a:t>
            </a:r>
            <a:r>
              <a:rPr lang="en-AU" sz="2200" dirty="0" smtClean="0">
                <a:latin typeface="Century Gothic"/>
                <a:cs typeface="Century Gothic"/>
              </a:rPr>
              <a:t>practice.</a:t>
            </a:r>
            <a:br>
              <a:rPr lang="en-AU" sz="2200" dirty="0" smtClean="0">
                <a:latin typeface="Century Gothic"/>
                <a:cs typeface="Century Gothic"/>
              </a:rPr>
            </a:br>
            <a:endParaRPr lang="en-AU" sz="2200" dirty="0">
              <a:latin typeface="Century Gothic"/>
              <a:cs typeface="Century Gothic"/>
            </a:endParaRPr>
          </a:p>
          <a:p>
            <a:pPr marL="457200" lvl="0" indent="-457200">
              <a:buFont typeface="+mj-lt"/>
              <a:buAutoNum type="arabicPeriod" startAt="4"/>
            </a:pPr>
            <a:r>
              <a:rPr lang="en-AU" sz="2200" dirty="0">
                <a:latin typeface="Century Gothic"/>
                <a:cs typeface="Century Gothic"/>
              </a:rPr>
              <a:t>Do any of those images go close to representing either the dominant culture of the school or pockets of sub-culture in the </a:t>
            </a:r>
            <a:r>
              <a:rPr lang="en-AU" sz="2200" dirty="0" smtClean="0">
                <a:latin typeface="Century Gothic"/>
                <a:cs typeface="Century Gothic"/>
              </a:rPr>
              <a:t>school? </a:t>
            </a:r>
            <a:r>
              <a:rPr lang="en-AU" sz="2200" dirty="0">
                <a:latin typeface="Century Gothic"/>
                <a:cs typeface="Century Gothic"/>
              </a:rPr>
              <a:t>Issues </a:t>
            </a:r>
            <a:r>
              <a:rPr lang="en-AU" sz="2200" dirty="0" smtClean="0">
                <a:latin typeface="Century Gothic"/>
                <a:cs typeface="Century Gothic"/>
              </a:rPr>
              <a:t>arising?</a:t>
            </a:r>
            <a:endParaRPr lang="en-AU" sz="2200" dirty="0">
              <a:latin typeface="Century Gothic"/>
              <a:cs typeface="Century Gothic"/>
            </a:endParaRPr>
          </a:p>
          <a:p>
            <a:pPr marL="363538" lvl="0" indent="-363538"/>
            <a:endParaRPr lang="en-AU" sz="2200" dirty="0">
              <a:latin typeface="Century Gothic"/>
              <a:cs typeface="Century Gothic"/>
            </a:endParaRPr>
          </a:p>
          <a:p>
            <a:pPr marL="363538" lvl="0" indent="-363538"/>
            <a:endParaRPr lang="en-AU" sz="2200" dirty="0">
              <a:latin typeface="Century Gothic"/>
              <a:cs typeface="Century Gothic"/>
            </a:endParaRPr>
          </a:p>
          <a:p>
            <a:pPr marL="363538" lvl="0" indent="-363538"/>
            <a:endParaRPr lang="en-AU" sz="22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10</a:t>
            </a:fld>
            <a:endParaRPr lang="en-AU"/>
          </a:p>
        </p:txBody>
      </p:sp>
    </p:spTree>
    <p:extLst>
      <p:ext uri="{BB962C8B-B14F-4D97-AF65-F5344CB8AC3E}">
        <p14:creationId xmlns:p14="http://schemas.microsoft.com/office/powerpoint/2010/main" val="3967105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5" y="980728"/>
            <a:ext cx="7200800" cy="5328592"/>
          </a:xfrm>
        </p:spPr>
        <p:txBody>
          <a:bodyPr>
            <a:noAutofit/>
          </a:bodyPr>
          <a:lstStyle/>
          <a:p>
            <a:pPr marL="457200" lvl="0" indent="-457200">
              <a:buFont typeface="+mj-lt"/>
              <a:buAutoNum type="arabicPeriod" startAt="7"/>
            </a:pPr>
            <a:r>
              <a:rPr lang="en-AU" sz="2200" dirty="0" smtClean="0">
                <a:latin typeface="Century Gothic"/>
                <a:cs typeface="Century Gothic"/>
              </a:rPr>
              <a:t>Rank </a:t>
            </a:r>
            <a:r>
              <a:rPr lang="en-AU" sz="2200" dirty="0">
                <a:latin typeface="Century Gothic"/>
                <a:cs typeface="Century Gothic"/>
              </a:rPr>
              <a:t>the five images in terms of ‘preferred scenario’ for our </a:t>
            </a:r>
            <a:r>
              <a:rPr lang="en-AU" sz="2200" dirty="0" smtClean="0">
                <a:latin typeface="Century Gothic"/>
                <a:cs typeface="Century Gothic"/>
              </a:rPr>
              <a:t>school.</a:t>
            </a:r>
            <a:endParaRPr lang="en-AU" sz="2200" dirty="0">
              <a:latin typeface="Century Gothic"/>
              <a:cs typeface="Century Gothic"/>
            </a:endParaRPr>
          </a:p>
          <a:p>
            <a:pPr marL="457200" lvl="0" indent="-457200">
              <a:buFont typeface="+mj-lt"/>
              <a:buAutoNum type="arabicPeriod" startAt="7"/>
            </a:pPr>
            <a:r>
              <a:rPr lang="en-AU" sz="2200" dirty="0">
                <a:latin typeface="Century Gothic"/>
                <a:cs typeface="Century Gothic"/>
              </a:rPr>
              <a:t>Which image, if any, lends itself most closely to representing a Christian community at its best ? Or maybe, a combination of </a:t>
            </a:r>
            <a:r>
              <a:rPr lang="en-AU" sz="2200" dirty="0" smtClean="0">
                <a:latin typeface="Century Gothic"/>
                <a:cs typeface="Century Gothic"/>
              </a:rPr>
              <a:t>images?</a:t>
            </a:r>
            <a:endParaRPr lang="en-AU" sz="2200" dirty="0">
              <a:latin typeface="Century Gothic"/>
              <a:cs typeface="Century Gothic"/>
            </a:endParaRPr>
          </a:p>
          <a:p>
            <a:pPr marL="457200" lvl="0" indent="-457200">
              <a:buFont typeface="+mj-lt"/>
              <a:buAutoNum type="arabicPeriod" startAt="7"/>
            </a:pPr>
            <a:r>
              <a:rPr lang="en-AU" sz="2200" dirty="0">
                <a:latin typeface="Century Gothic"/>
                <a:cs typeface="Century Gothic"/>
              </a:rPr>
              <a:t>Propose other images/metaphors that may more appropriately represent  a preferred staff culture.</a:t>
            </a:r>
          </a:p>
          <a:p>
            <a:pPr marL="457200" lvl="0" indent="-457200">
              <a:buFont typeface="+mj-lt"/>
              <a:buAutoNum type="arabicPeriod" startAt="7"/>
            </a:pPr>
            <a:endParaRPr lang="en-AU" sz="2200" dirty="0">
              <a:latin typeface="Century Gothic"/>
              <a:cs typeface="Century Gothic"/>
            </a:endParaRPr>
          </a:p>
          <a:p>
            <a:pPr marL="363538" lvl="0" indent="-363538"/>
            <a:endParaRPr lang="en-AU" sz="2200" dirty="0">
              <a:latin typeface="Century Gothic"/>
              <a:cs typeface="Century Gothic"/>
            </a:endParaRPr>
          </a:p>
          <a:p>
            <a:pPr marL="363538" lvl="0" indent="-363538"/>
            <a:endParaRPr lang="en-AU" sz="22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11</a:t>
            </a:fld>
            <a:endParaRPr lang="en-AU"/>
          </a:p>
        </p:txBody>
      </p:sp>
    </p:spTree>
    <p:extLst>
      <p:ext uri="{BB962C8B-B14F-4D97-AF65-F5344CB8AC3E}">
        <p14:creationId xmlns:p14="http://schemas.microsoft.com/office/powerpoint/2010/main" val="966866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Culture and enabling leadership</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83-90</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764704"/>
            <a:ext cx="7556313" cy="5361459"/>
          </a:xfrm>
        </p:spPr>
        <p:txBody>
          <a:bodyPr>
            <a:noAutofit/>
          </a:bodyPr>
          <a:lstStyle/>
          <a:p>
            <a:pPr marL="544513" lvl="0" indent="-404813"/>
            <a:r>
              <a:rPr lang="en-AU" sz="2400" dirty="0" smtClean="0">
                <a:latin typeface="Century Gothic"/>
                <a:cs typeface="Century Gothic"/>
              </a:rPr>
              <a:t>The </a:t>
            </a:r>
            <a:r>
              <a:rPr lang="en-AU" sz="2400" dirty="0">
                <a:latin typeface="Century Gothic"/>
                <a:cs typeface="Century Gothic"/>
              </a:rPr>
              <a:t>notion of ‘culture’ is a comparatively recent concept but now it is commonly understood as an integral factor in the effectiveness of organisations generally</a:t>
            </a:r>
            <a:r>
              <a:rPr lang="en-AU" sz="2400" dirty="0" smtClean="0">
                <a:latin typeface="Century Gothic"/>
                <a:cs typeface="Century Gothic"/>
              </a:rPr>
              <a:t>.</a:t>
            </a:r>
            <a:endParaRPr lang="en-AU" sz="2400" dirty="0">
              <a:latin typeface="Century Gothic"/>
              <a:cs typeface="Century Gothic"/>
            </a:endParaRPr>
          </a:p>
          <a:p>
            <a:pPr marL="544513" indent="-404813"/>
            <a:r>
              <a:rPr lang="en-AU" sz="2400" dirty="0">
                <a:latin typeface="Century Gothic"/>
                <a:cs typeface="Century Gothic"/>
              </a:rPr>
              <a:t>Every organisation has its own distinctive culture. At a superficial level the culture of an organisation may be regarded as ‘the way we do things around here, and  how we get on with each other’. That is the aspect of culture that may be perceived or sensed. A deeper consideration is: ‘What are the underlying factors whose interplay influences the external expression of the culture?’ </a:t>
            </a: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755576" y="836713"/>
            <a:ext cx="5760640" cy="5306912"/>
          </a:xfrm>
        </p:spPr>
        <p:txBody>
          <a:bodyPr>
            <a:noAutofit/>
          </a:bodyPr>
          <a:lstStyle/>
          <a:p>
            <a:pPr marL="342900" indent="-342900">
              <a:buFont typeface="Wingdings" charset="2"/>
              <a:buChar char="§"/>
            </a:pPr>
            <a:r>
              <a:rPr lang="en-AU" sz="2400" i="1" dirty="0" smtClean="0">
                <a:latin typeface="Century Gothic"/>
                <a:cs typeface="Century Gothic"/>
              </a:rPr>
              <a:t>‘</a:t>
            </a:r>
            <a:r>
              <a:rPr lang="en-AU" sz="2400" i="1" dirty="0">
                <a:latin typeface="Century Gothic"/>
                <a:cs typeface="Century Gothic"/>
              </a:rPr>
              <a:t>The culture of a Catholic school expresses the core beliefs, values, traditions, symbols and patterns of behaviour which provide meaning to the school community and which help to shape the lives of students, teachers and parents’ (M. Flynn). </a:t>
            </a:r>
            <a:r>
              <a:rPr lang="en-AU" sz="2400" i="1" dirty="0">
                <a:latin typeface="Century Gothic"/>
                <a:cs typeface="Century Gothic"/>
              </a:rPr>
              <a:t/>
            </a:r>
            <a:br>
              <a:rPr lang="en-AU" sz="2400" i="1" dirty="0">
                <a:latin typeface="Century Gothic"/>
                <a:cs typeface="Century Gothic"/>
              </a:rPr>
            </a:br>
            <a:r>
              <a:rPr lang="en-AU" sz="2400" i="1" dirty="0" smtClean="0">
                <a:latin typeface="Century Gothic"/>
                <a:cs typeface="Century Gothic"/>
              </a:rPr>
              <a:t/>
            </a:r>
            <a:br>
              <a:rPr lang="en-AU" sz="2400" i="1" dirty="0" smtClean="0">
                <a:latin typeface="Century Gothic"/>
                <a:cs typeface="Century Gothic"/>
              </a:rPr>
            </a:br>
            <a:r>
              <a:rPr lang="en-AU" sz="2400" dirty="0" smtClean="0">
                <a:latin typeface="Century Gothic"/>
                <a:cs typeface="Century Gothic"/>
              </a:rPr>
              <a:t>In </a:t>
            </a:r>
            <a:r>
              <a:rPr lang="en-AU" sz="2400" dirty="0">
                <a:latin typeface="Century Gothic"/>
                <a:cs typeface="Century Gothic"/>
              </a:rPr>
              <a:t>turn, each member of the school community influences the school culture by their attitudes and behaviours. </a:t>
            </a: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Tree>
    <p:extLst>
      <p:ext uri="{BB962C8B-B14F-4D97-AF65-F5344CB8AC3E}">
        <p14:creationId xmlns:p14="http://schemas.microsoft.com/office/powerpoint/2010/main" val="88187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548680"/>
            <a:ext cx="7556313" cy="5577483"/>
          </a:xfrm>
        </p:spPr>
        <p:txBody>
          <a:bodyPr>
            <a:noAutofit/>
          </a:bodyPr>
          <a:lstStyle/>
          <a:p>
            <a:pPr marL="446088" lvl="0" indent="-361950"/>
            <a:r>
              <a:rPr lang="en-AU" sz="2400" dirty="0" smtClean="0">
                <a:latin typeface="Century Gothic"/>
                <a:cs typeface="Century Gothic"/>
              </a:rPr>
              <a:t>Culture </a:t>
            </a:r>
            <a:r>
              <a:rPr lang="en-AU" sz="2400" dirty="0">
                <a:latin typeface="Century Gothic"/>
                <a:cs typeface="Century Gothic"/>
              </a:rPr>
              <a:t>is an organic entity, constantly changing</a:t>
            </a:r>
            <a:r>
              <a:rPr lang="en-AU" sz="2400" dirty="0" smtClean="0">
                <a:latin typeface="Century Gothic"/>
                <a:cs typeface="Century Gothic"/>
              </a:rPr>
              <a:t>.</a:t>
            </a:r>
            <a:endParaRPr lang="en-AU" sz="2400" dirty="0">
              <a:latin typeface="Century Gothic"/>
              <a:cs typeface="Century Gothic"/>
            </a:endParaRPr>
          </a:p>
          <a:p>
            <a:pPr marL="446088" lvl="0" indent="-361950"/>
            <a:r>
              <a:rPr lang="en-AU" sz="2400" dirty="0">
                <a:latin typeface="Century Gothic"/>
                <a:cs typeface="Century Gothic"/>
              </a:rPr>
              <a:t>A strong and positive culture helps to bring out the best in all. A negative or toxic culture can have the reverse impact. ‘ All boats rise with the rising tide. </a:t>
            </a:r>
            <a:r>
              <a:rPr lang="en-AU" sz="2400" dirty="0">
                <a:latin typeface="Century Gothic"/>
                <a:cs typeface="Century Gothic"/>
              </a:rPr>
              <a:t>Woe betide the lowering tide</a:t>
            </a:r>
            <a:r>
              <a:rPr lang="en-AU" sz="2400" dirty="0" smtClean="0">
                <a:latin typeface="Century Gothic"/>
                <a:cs typeface="Century Gothic"/>
              </a:rPr>
              <a:t>’</a:t>
            </a:r>
            <a:endParaRPr lang="en-AU" sz="2400" dirty="0">
              <a:latin typeface="Century Gothic"/>
              <a:cs typeface="Century Gothic"/>
            </a:endParaRPr>
          </a:p>
          <a:p>
            <a:pPr marL="446088" indent="-361950"/>
            <a:r>
              <a:rPr lang="en-AU" sz="2400" dirty="0">
                <a:latin typeface="Century Gothic"/>
                <a:cs typeface="Century Gothic"/>
              </a:rPr>
              <a:t>Apart from the school as a whole, there can be a range of sub-cultures operating within the school, some good, some not so good</a:t>
            </a:r>
            <a:r>
              <a:rPr lang="en-AU" sz="2400" dirty="0" smtClean="0">
                <a:latin typeface="Century Gothic"/>
                <a:cs typeface="Century Gothic"/>
              </a:rPr>
              <a:t>.</a:t>
            </a:r>
          </a:p>
          <a:p>
            <a:pPr marL="446088" indent="-361950"/>
            <a:r>
              <a:rPr lang="en-AU" sz="2400" dirty="0">
                <a:latin typeface="Century Gothic"/>
                <a:cs typeface="Century Gothic"/>
              </a:rPr>
              <a:t>Positive cultures are generally characterised by open and honest communication, by genuine respect, by high relational trust, by compassion and mutual accountability. </a:t>
            </a:r>
            <a:r>
              <a:rPr lang="en-AU" sz="2400" dirty="0">
                <a:latin typeface="Century Gothic"/>
                <a:cs typeface="Century Gothic"/>
              </a:rPr>
              <a:t> </a:t>
            </a:r>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5</a:t>
            </a:fld>
            <a:endParaRPr lang="en-AU"/>
          </a:p>
        </p:txBody>
      </p:sp>
    </p:spTree>
    <p:extLst>
      <p:ext uri="{BB962C8B-B14F-4D97-AF65-F5344CB8AC3E}">
        <p14:creationId xmlns:p14="http://schemas.microsoft.com/office/powerpoint/2010/main" val="1269045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755576" y="836713"/>
            <a:ext cx="5832648" cy="5306912"/>
          </a:xfrm>
        </p:spPr>
        <p:txBody>
          <a:bodyPr>
            <a:noAutofit/>
          </a:bodyPr>
          <a:lstStyle/>
          <a:p>
            <a:pPr marL="342900" lvl="0" indent="-342900">
              <a:buSzPct val="150000"/>
              <a:buFont typeface="Wingdings" charset="2"/>
              <a:buChar char="§"/>
            </a:pPr>
            <a:r>
              <a:rPr lang="en-AU" sz="2400" dirty="0">
                <a:latin typeface="Century Gothic"/>
                <a:cs typeface="Century Gothic"/>
              </a:rPr>
              <a:t>A ‘happy family’ syndrome ought not be confused with a positive culture. </a:t>
            </a:r>
            <a:r>
              <a:rPr lang="en-AU" sz="2400" dirty="0">
                <a:latin typeface="Century Gothic"/>
                <a:cs typeface="Century Gothic"/>
              </a:rPr>
              <a:t>Positive and life-giving cultures accept the inevitability of tension and conflict but professional relationships take precedence over personal relationships and group-think is outlawed.</a:t>
            </a:r>
            <a:br>
              <a:rPr lang="en-AU" sz="2400" dirty="0">
                <a:latin typeface="Century Gothic"/>
                <a:cs typeface="Century Gothic"/>
              </a:rPr>
            </a:br>
            <a:endParaRPr lang="en-AU" sz="2400" dirty="0" smtClean="0">
              <a:latin typeface="Century Gothic"/>
              <a:cs typeface="Century Gothic"/>
            </a:endParaRPr>
          </a:p>
          <a:p>
            <a:pPr marL="342900" indent="-342900">
              <a:buSzPct val="150000"/>
              <a:buFont typeface="Wingdings" charset="2"/>
              <a:buChar char="§"/>
            </a:pPr>
            <a:r>
              <a:rPr lang="en-AU" sz="2400" dirty="0">
                <a:latin typeface="Century Gothic"/>
                <a:cs typeface="Century Gothic"/>
              </a:rPr>
              <a:t>Senior </a:t>
            </a:r>
            <a:r>
              <a:rPr lang="en-AU" sz="2400" dirty="0">
                <a:latin typeface="Century Gothic"/>
                <a:cs typeface="Century Gothic"/>
              </a:rPr>
              <a:t>leaders in the school have a dominant influence on the culture of the school, especially leadership as exercised by the principal.</a:t>
            </a:r>
            <a:br>
              <a:rPr lang="en-AU" sz="2400" dirty="0">
                <a:latin typeface="Century Gothic"/>
                <a:cs typeface="Century Gothic"/>
              </a:rPr>
            </a:br>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Tree>
    <p:extLst>
      <p:ext uri="{BB962C8B-B14F-4D97-AF65-F5344CB8AC3E}">
        <p14:creationId xmlns:p14="http://schemas.microsoft.com/office/powerpoint/2010/main" val="2270009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7" y="1052736"/>
            <a:ext cx="7056785" cy="5073427"/>
          </a:xfrm>
        </p:spPr>
        <p:txBody>
          <a:bodyPr>
            <a:noAutofit/>
          </a:bodyPr>
          <a:lstStyle/>
          <a:p>
            <a:pPr marL="342900" indent="-342900">
              <a:buSzPct val="150000"/>
              <a:buFont typeface="Arial"/>
              <a:buChar char="•"/>
            </a:pPr>
            <a:r>
              <a:rPr lang="en-AU" sz="2400" dirty="0" smtClean="0">
                <a:latin typeface="Century Gothic"/>
                <a:cs typeface="Century Gothic"/>
              </a:rPr>
              <a:t>Without </a:t>
            </a:r>
            <a:r>
              <a:rPr lang="en-AU" sz="2400" dirty="0">
                <a:latin typeface="Century Gothic"/>
                <a:cs typeface="Century Gothic"/>
              </a:rPr>
              <a:t>a strong ethical and moral base, cultures can be highly manipulative and self-</a:t>
            </a:r>
            <a:r>
              <a:rPr lang="en-AU" sz="2400" dirty="0" smtClean="0">
                <a:latin typeface="Century Gothic"/>
                <a:cs typeface="Century Gothic"/>
              </a:rPr>
              <a:t>serving.</a:t>
            </a:r>
            <a:endParaRPr lang="en-AU" sz="2400" dirty="0">
              <a:latin typeface="Century Gothic"/>
              <a:cs typeface="Century Gothic"/>
            </a:endParaRPr>
          </a:p>
          <a:p>
            <a:pPr marL="342900" indent="-342900">
              <a:buSzPct val="150000"/>
              <a:buFont typeface="Arial"/>
              <a:buChar char="•"/>
            </a:pPr>
            <a:r>
              <a:rPr lang="en-AU" sz="2400" dirty="0" smtClean="0">
                <a:latin typeface="Century Gothic"/>
                <a:cs typeface="Century Gothic"/>
              </a:rPr>
              <a:t>Cultures </a:t>
            </a:r>
            <a:r>
              <a:rPr lang="en-AU" sz="2400" dirty="0">
                <a:latin typeface="Century Gothic"/>
                <a:cs typeface="Century Gothic"/>
              </a:rPr>
              <a:t>may be seriously eroded when they are formed more by politics and personality rather than by policy and </a:t>
            </a:r>
            <a:r>
              <a:rPr lang="en-AU" sz="2400" dirty="0" smtClean="0">
                <a:latin typeface="Century Gothic"/>
                <a:cs typeface="Century Gothic"/>
              </a:rPr>
              <a:t>principle</a:t>
            </a:r>
            <a:r>
              <a:rPr lang="en-AU" sz="2400" i="1" dirty="0" smtClean="0">
                <a:latin typeface="Century Gothic"/>
                <a:cs typeface="Century Gothic"/>
              </a:rPr>
              <a:t>. </a:t>
            </a:r>
            <a:endParaRPr lang="en-AU" sz="2400" i="1"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7</a:t>
            </a:fld>
            <a:endParaRPr lang="en-AU"/>
          </a:p>
        </p:txBody>
      </p:sp>
    </p:spTree>
    <p:extLst>
      <p:ext uri="{BB962C8B-B14F-4D97-AF65-F5344CB8AC3E}">
        <p14:creationId xmlns:p14="http://schemas.microsoft.com/office/powerpoint/2010/main" val="3251139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Culture and enabling leadership</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83-90</a:t>
            </a:r>
            <a:endParaRPr lang="en-US" i="1" dirty="0">
              <a:latin typeface="Century Gothic"/>
              <a:cs typeface="Century Gothic"/>
            </a:endParaRPr>
          </a:p>
        </p:txBody>
      </p:sp>
      <p:sp>
        <p:nvSpPr>
          <p:cNvPr id="6" name="Text Placeholder 5"/>
          <p:cNvSpPr>
            <a:spLocks noGrp="1"/>
          </p:cNvSpPr>
          <p:nvPr>
            <p:ph type="body" sz="half" idx="2"/>
          </p:nvPr>
        </p:nvSpPr>
        <p:spPr>
          <a:xfrm>
            <a:off x="857250" y="1124744"/>
            <a:ext cx="3086100" cy="2040905"/>
          </a:xfrm>
        </p:spPr>
        <p:txBody>
          <a:bodyPr/>
          <a:lstStyle/>
          <a:p>
            <a:r>
              <a:rPr lang="en-US" dirty="0" smtClean="0">
                <a:latin typeface="Century Gothic"/>
                <a:cs typeface="Century Gothic"/>
              </a:rPr>
              <a:t>Reflection and Discussion</a:t>
            </a:r>
            <a:endParaRPr lang="en-US"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7556313" cy="5688632"/>
          </a:xfrm>
        </p:spPr>
        <p:txBody>
          <a:bodyPr>
            <a:noAutofit/>
          </a:bodyPr>
          <a:lstStyle/>
          <a:p>
            <a:pPr marL="457200" lvl="0" indent="-457200">
              <a:buFont typeface="+mj-lt"/>
              <a:buAutoNum type="arabicPeriod"/>
            </a:pPr>
            <a:r>
              <a:rPr lang="en-AU" sz="2200" dirty="0" smtClean="0">
                <a:latin typeface="Century Gothic"/>
                <a:cs typeface="Century Gothic"/>
              </a:rPr>
              <a:t>Other </a:t>
            </a:r>
            <a:r>
              <a:rPr lang="en-AU" sz="2200" dirty="0">
                <a:latin typeface="Century Gothic"/>
                <a:cs typeface="Century Gothic"/>
              </a:rPr>
              <a:t>than your present workplace,  recall a place of work you were in, or a group you belonged to,  where your feeling </a:t>
            </a:r>
            <a:r>
              <a:rPr lang="en-AU" sz="2200" dirty="0" smtClean="0">
                <a:latin typeface="Century Gothic"/>
                <a:cs typeface="Century Gothic"/>
              </a:rPr>
              <a:t>was:</a:t>
            </a:r>
          </a:p>
          <a:p>
            <a:pPr marL="1001713" lvl="1" indent="-457200">
              <a:buFont typeface="+mj-lt"/>
              <a:buAutoNum type="arabicPeriod"/>
            </a:pPr>
            <a:r>
              <a:rPr lang="en-AU" sz="2000" dirty="0">
                <a:latin typeface="Century Gothic"/>
                <a:cs typeface="Century Gothic"/>
              </a:rPr>
              <a:t>It is good to be here,  I like the ‘feel’ of this place and it helps me to be my better </a:t>
            </a:r>
            <a:r>
              <a:rPr lang="en-AU" sz="2000" dirty="0" smtClean="0">
                <a:latin typeface="Century Gothic"/>
                <a:cs typeface="Century Gothic"/>
              </a:rPr>
              <a:t>self</a:t>
            </a:r>
            <a:endParaRPr lang="en-AU" sz="2200" dirty="0">
              <a:latin typeface="Century Gothic"/>
              <a:cs typeface="Century Gothic"/>
            </a:endParaRPr>
          </a:p>
          <a:p>
            <a:pPr marL="1001713" lvl="1" indent="-457200">
              <a:buFont typeface="+mj-lt"/>
              <a:buAutoNum type="arabicPeriod"/>
            </a:pPr>
            <a:r>
              <a:rPr lang="en-AU" sz="2000" dirty="0">
                <a:latin typeface="Century Gothic"/>
                <a:cs typeface="Century Gothic"/>
              </a:rPr>
              <a:t>There are things about this ‘setting’  that I do not like, my continued membership is not in my best interest or in the best interest of the group</a:t>
            </a:r>
          </a:p>
          <a:p>
            <a:pPr marL="457200" indent="-457200">
              <a:buFont typeface="+mj-lt"/>
              <a:buAutoNum type="arabicPeriod"/>
            </a:pPr>
            <a:r>
              <a:rPr lang="en-AU" sz="2200" dirty="0">
                <a:latin typeface="Century Gothic"/>
                <a:cs typeface="Century Gothic"/>
              </a:rPr>
              <a:t>In 2’s or 3’s , share your experience of the scenarios outlined. How did it </a:t>
            </a:r>
            <a:r>
              <a:rPr lang="en-AU" sz="2200" dirty="0" smtClean="0">
                <a:latin typeface="Century Gothic"/>
                <a:cs typeface="Century Gothic"/>
              </a:rPr>
              <a:t>feel in </a:t>
            </a:r>
            <a:r>
              <a:rPr lang="en-AU" sz="2200" dirty="0">
                <a:latin typeface="Century Gothic"/>
                <a:cs typeface="Century Gothic"/>
              </a:rPr>
              <a:t>each case and </a:t>
            </a:r>
            <a:r>
              <a:rPr lang="en-AU" sz="2200" dirty="0" smtClean="0">
                <a:latin typeface="Century Gothic"/>
                <a:cs typeface="Century Gothic"/>
              </a:rPr>
              <a:t>how </a:t>
            </a:r>
            <a:r>
              <a:rPr lang="en-AU" sz="2200" dirty="0">
                <a:latin typeface="Century Gothic"/>
                <a:cs typeface="Century Gothic"/>
              </a:rPr>
              <a:t>did it impact on </a:t>
            </a:r>
            <a:r>
              <a:rPr lang="en-AU" sz="2200" dirty="0" smtClean="0">
                <a:latin typeface="Century Gothic"/>
                <a:cs typeface="Century Gothic"/>
              </a:rPr>
              <a:t>your commitment?</a:t>
            </a:r>
            <a:endParaRPr lang="en-AU" sz="2200" dirty="0">
              <a:latin typeface="Century Gothic"/>
              <a:cs typeface="Century Gothic"/>
            </a:endParaRPr>
          </a:p>
          <a:p>
            <a:pPr marL="457200" lvl="0" indent="-457200">
              <a:buFont typeface="+mj-lt"/>
              <a:buAutoNum type="arabicPeriod"/>
            </a:pPr>
            <a:r>
              <a:rPr lang="en-AU" sz="2200" dirty="0">
                <a:latin typeface="Century Gothic"/>
                <a:cs typeface="Century Gothic"/>
              </a:rPr>
              <a:t>What are your thoughts and feelings generally about factors which most strongly affect the culture of a school </a:t>
            </a:r>
            <a:r>
              <a:rPr lang="en-AU" sz="2200" dirty="0" smtClean="0">
                <a:latin typeface="Century Gothic"/>
                <a:cs typeface="Century Gothic"/>
              </a:rPr>
              <a:t>?  </a:t>
            </a:r>
            <a:r>
              <a:rPr lang="en-AU" sz="2200" dirty="0">
                <a:latin typeface="Century Gothic"/>
                <a:cs typeface="Century Gothic"/>
              </a:rPr>
              <a:t>In what ways do leadership at various levels in the school impact on its </a:t>
            </a:r>
            <a:r>
              <a:rPr lang="en-AU" sz="2200" dirty="0" smtClean="0">
                <a:latin typeface="Century Gothic"/>
                <a:cs typeface="Century Gothic"/>
              </a:rPr>
              <a:t>culture?</a:t>
            </a:r>
            <a:endParaRPr lang="en-AU" sz="2200" dirty="0">
              <a:latin typeface="Century Gothic"/>
              <a:cs typeface="Century Gothic"/>
            </a:endParaRPr>
          </a:p>
          <a:p>
            <a:pPr marL="363538" lvl="0" indent="-363538"/>
            <a:endParaRPr lang="en-AU" sz="2200" dirty="0">
              <a:latin typeface="Century Gothic"/>
              <a:cs typeface="Century Gothic"/>
            </a:endParaRPr>
          </a:p>
          <a:p>
            <a:pPr marL="363538" lvl="0" indent="-363538"/>
            <a:endParaRPr lang="en-AU" sz="22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9</a:t>
            </a:fld>
            <a:endParaRPr lang="en-AU"/>
          </a:p>
        </p:txBody>
      </p:sp>
    </p:spTree>
    <p:extLst>
      <p:ext uri="{BB962C8B-B14F-4D97-AF65-F5344CB8AC3E}">
        <p14:creationId xmlns:p14="http://schemas.microsoft.com/office/powerpoint/2010/main" val="2843742645"/>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4823</TotalTime>
  <Words>618</Words>
  <Application>Microsoft Macintosh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Advantage</vt:lpstr>
      <vt:lpstr>PowerPoint Presentation</vt:lpstr>
      <vt:lpstr>Culture and enabling leadership</vt:lpstr>
      <vt:lpstr>PowerPoint Presentation</vt:lpstr>
      <vt:lpstr>PowerPoint Presentation</vt:lpstr>
      <vt:lpstr>PowerPoint Presentation</vt:lpstr>
      <vt:lpstr>PowerPoint Presentation</vt:lpstr>
      <vt:lpstr>PowerPoint Presentation</vt:lpstr>
      <vt:lpstr>Culture and enabling leadership</vt:lpstr>
      <vt:lpstr>PowerPoint Presentation</vt:lpstr>
      <vt:lpstr>PowerPoint Presentation</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25</cp:revision>
  <dcterms:created xsi:type="dcterms:W3CDTF">2015-03-26T23:46:35Z</dcterms:created>
  <dcterms:modified xsi:type="dcterms:W3CDTF">2015-04-19T21:36:36Z</dcterms:modified>
</cp:coreProperties>
</file>