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3"/>
  </p:notesMasterIdLst>
  <p:handoutMasterIdLst>
    <p:handoutMasterId r:id="rId14"/>
  </p:handoutMasterIdLst>
  <p:sldIdLst>
    <p:sldId id="256" r:id="rId2"/>
    <p:sldId id="258" r:id="rId3"/>
    <p:sldId id="259" r:id="rId4"/>
    <p:sldId id="274" r:id="rId5"/>
    <p:sldId id="275" r:id="rId6"/>
    <p:sldId id="276" r:id="rId7"/>
    <p:sldId id="266" r:id="rId8"/>
    <p:sldId id="267" r:id="rId9"/>
    <p:sldId id="264" r:id="rId10"/>
    <p:sldId id="265"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84" autoAdjust="0"/>
    <p:restoredTop sz="86482" autoAdjust="0"/>
  </p:normalViewPr>
  <p:slideViewPr>
    <p:cSldViewPr>
      <p:cViewPr varScale="1">
        <p:scale>
          <a:sx n="71" d="100"/>
          <a:sy n="71" d="100"/>
        </p:scale>
        <p:origin x="-568" y="-112"/>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29/05/15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29/05/15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122-128</a:t>
            </a:r>
            <a:endParaRPr lang="en-AU" dirty="0"/>
          </a:p>
        </p:txBody>
      </p:sp>
      <p:sp>
        <p:nvSpPr>
          <p:cNvPr id="4" name="TextBox 3"/>
          <p:cNvSpPr txBox="1"/>
          <p:nvPr/>
        </p:nvSpPr>
        <p:spPr>
          <a:xfrm>
            <a:off x="382787" y="1412776"/>
            <a:ext cx="4041190" cy="1754327"/>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21st </a:t>
            </a:r>
            <a:r>
              <a:rPr lang="en-AU" sz="3600" dirty="0">
                <a:solidFill>
                  <a:schemeClr val="bg1"/>
                </a:solidFill>
                <a:latin typeface="Century Gothic"/>
                <a:cs typeface="Century Gothic"/>
              </a:rPr>
              <a:t>Century </a:t>
            </a:r>
            <a:endParaRPr lang="en-AU" sz="3600" dirty="0" smtClean="0">
              <a:solidFill>
                <a:schemeClr val="bg1"/>
              </a:solidFill>
              <a:latin typeface="Century Gothic"/>
              <a:cs typeface="Century Gothic"/>
            </a:endParaRPr>
          </a:p>
          <a:p>
            <a:pPr algn="ctr"/>
            <a:r>
              <a:rPr lang="en-AU" sz="3600" dirty="0" smtClean="0">
                <a:solidFill>
                  <a:schemeClr val="bg1"/>
                </a:solidFill>
                <a:latin typeface="Century Gothic"/>
                <a:cs typeface="Century Gothic"/>
              </a:rPr>
              <a:t>Catholic Schools</a:t>
            </a:r>
            <a:r>
              <a:rPr lang="en-AU" sz="3600" dirty="0">
                <a:solidFill>
                  <a:schemeClr val="bg1"/>
                </a:solidFill>
                <a:latin typeface="Century Gothic"/>
                <a:cs typeface="Century Gothic"/>
              </a:rPr>
              <a:t/>
            </a:r>
            <a:br>
              <a:rPr lang="en-AU" sz="3600" dirty="0">
                <a:solidFill>
                  <a:schemeClr val="bg1"/>
                </a:solidFill>
                <a:latin typeface="Century Gothic"/>
                <a:cs typeface="Century Gothic"/>
              </a:rPr>
            </a:br>
            <a:endParaRPr lang="en-US" sz="3600" dirty="0">
              <a:solidFill>
                <a:schemeClr val="bg1"/>
              </a:solidFill>
              <a:latin typeface="Century Gothic"/>
              <a:cs typeface="Century Gothic"/>
            </a:endParaRPr>
          </a:p>
        </p:txBody>
      </p:sp>
      <p:sp>
        <p:nvSpPr>
          <p:cNvPr id="6" name="Title 1"/>
          <p:cNvSpPr>
            <a:spLocks noGrp="1"/>
          </p:cNvSpPr>
          <p:nvPr>
            <p:ph type="ctrTitle"/>
          </p:nvPr>
        </p:nvSpPr>
        <p:spPr>
          <a:xfrm>
            <a:off x="1115616" y="4624668"/>
            <a:ext cx="7723584" cy="933450"/>
          </a:xfrm>
        </p:spPr>
        <p:txBody>
          <a:bodyPr>
            <a:noAutofit/>
          </a:bodyPr>
          <a:lstStyle/>
          <a:p>
            <a:r>
              <a:rPr lang="en-AU" i="1" dirty="0" smtClean="0">
                <a:solidFill>
                  <a:schemeClr val="accent6">
                    <a:lumMod val="75000"/>
                  </a:schemeClr>
                </a:solidFill>
                <a:latin typeface="Century Gothic"/>
                <a:cs typeface="Century Gothic"/>
              </a:rPr>
              <a:t>At </a:t>
            </a:r>
            <a:r>
              <a:rPr lang="en-AU" i="1" dirty="0">
                <a:solidFill>
                  <a:schemeClr val="accent6">
                    <a:lumMod val="75000"/>
                  </a:schemeClr>
                </a:solidFill>
                <a:latin typeface="Century Gothic"/>
                <a:cs typeface="Century Gothic"/>
              </a:rPr>
              <a:t>a ‘crossroads’ or on the ‘frontier’? </a:t>
            </a:r>
            <a:endParaRPr lang="en-US" i="1" dirty="0">
              <a:solidFill>
                <a:schemeClr val="accent6">
                  <a:lumMod val="75000"/>
                </a:schemeClr>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7056783" cy="5184576"/>
          </a:xfrm>
        </p:spPr>
        <p:txBody>
          <a:bodyPr>
            <a:noAutofit/>
          </a:bodyPr>
          <a:lstStyle/>
          <a:p>
            <a:pPr marL="457200" lvl="0" indent="-457200">
              <a:buFont typeface="+mj-lt"/>
              <a:buAutoNum type="arabicPeriod"/>
            </a:pPr>
            <a:r>
              <a:rPr lang="en-AU" sz="2400" dirty="0" smtClean="0">
                <a:latin typeface="Century Gothic"/>
                <a:cs typeface="Century Gothic"/>
              </a:rPr>
              <a:t>What </a:t>
            </a:r>
            <a:r>
              <a:rPr lang="en-AU" sz="2400" dirty="0">
                <a:latin typeface="Century Gothic"/>
                <a:cs typeface="Century Gothic"/>
              </a:rPr>
              <a:t>are your thoughts and feelings about images such as ‘crossroads’ and ‘frontiers’ as they apply to the Catholic school sharing in the mission of the Church? Can you think of other images/metaphors that might suitably apply</a:t>
            </a:r>
            <a:r>
              <a:rPr lang="en-AU" sz="2400" dirty="0" smtClean="0">
                <a:latin typeface="Century Gothic"/>
                <a:cs typeface="Century Gothic"/>
              </a:rPr>
              <a:t>?</a:t>
            </a:r>
            <a:br>
              <a:rPr lang="en-AU" sz="2400" dirty="0" smtClean="0">
                <a:latin typeface="Century Gothic"/>
                <a:cs typeface="Century Gothic"/>
              </a:rPr>
            </a:br>
            <a:endParaRPr lang="en-AU" sz="2400" dirty="0" smtClean="0">
              <a:latin typeface="Century Gothic"/>
              <a:cs typeface="Century Gothic"/>
            </a:endParaRPr>
          </a:p>
          <a:p>
            <a:pPr marL="457200" lvl="0" indent="-457200">
              <a:buFont typeface="+mj-lt"/>
              <a:buAutoNum type="arabicPeriod"/>
            </a:pPr>
            <a:r>
              <a:rPr lang="en-AU" sz="2400" dirty="0" smtClean="0">
                <a:latin typeface="Century Gothic"/>
                <a:cs typeface="Century Gothic"/>
              </a:rPr>
              <a:t>How </a:t>
            </a:r>
            <a:r>
              <a:rPr lang="en-AU" sz="2400" dirty="0">
                <a:latin typeface="Century Gothic"/>
                <a:cs typeface="Century Gothic"/>
              </a:rPr>
              <a:t>effective is our school in meeting students, staff, and parents ‘where they are at’ in their faith journeys, inviting/nudging them forward, while respecting their personal choices?</a:t>
            </a:r>
          </a:p>
          <a:p>
            <a:pPr marL="0" indent="0">
              <a:buNone/>
            </a:pP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10</a:t>
            </a:fld>
            <a:endParaRPr lang="en-AU"/>
          </a:p>
        </p:txBody>
      </p:sp>
    </p:spTree>
    <p:extLst>
      <p:ext uri="{BB962C8B-B14F-4D97-AF65-F5344CB8AC3E}">
        <p14:creationId xmlns:p14="http://schemas.microsoft.com/office/powerpoint/2010/main" val="2843742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620688"/>
            <a:ext cx="7056783" cy="5832648"/>
          </a:xfrm>
        </p:spPr>
        <p:txBody>
          <a:bodyPr>
            <a:noAutofit/>
          </a:bodyPr>
          <a:lstStyle/>
          <a:p>
            <a:pPr marL="457200" indent="-457200">
              <a:buFont typeface="+mj-lt"/>
              <a:buAutoNum type="arabicPeriod" startAt="3"/>
            </a:pPr>
            <a:r>
              <a:rPr lang="en-AU" sz="2400" dirty="0" smtClean="0">
                <a:latin typeface="Century Gothic"/>
                <a:cs typeface="Century Gothic"/>
              </a:rPr>
              <a:t>What </a:t>
            </a:r>
            <a:r>
              <a:rPr lang="en-AU" sz="2400" dirty="0">
                <a:latin typeface="Century Gothic"/>
                <a:cs typeface="Century Gothic"/>
              </a:rPr>
              <a:t>are some present school initiatives that include most families to some degree in the faith life of the school?  Are there other possible avenues</a:t>
            </a:r>
            <a:r>
              <a:rPr lang="en-AU" sz="2400" dirty="0" smtClean="0">
                <a:latin typeface="Century Gothic"/>
                <a:cs typeface="Century Gothic"/>
              </a:rPr>
              <a:t>?</a:t>
            </a:r>
          </a:p>
          <a:p>
            <a:pPr marL="457200" indent="-457200">
              <a:buFont typeface="+mj-lt"/>
              <a:buAutoNum type="arabicPeriod" startAt="3"/>
            </a:pPr>
            <a:r>
              <a:rPr lang="en-AU" sz="2400" dirty="0" smtClean="0">
                <a:latin typeface="Century Gothic"/>
                <a:cs typeface="Century Gothic"/>
              </a:rPr>
              <a:t>Are </a:t>
            </a:r>
            <a:r>
              <a:rPr lang="en-AU" sz="2400" dirty="0">
                <a:latin typeface="Century Gothic"/>
                <a:cs typeface="Century Gothic"/>
              </a:rPr>
              <a:t>there policies and practices we need to renew to ensure that, in as far as is possible, the experience of life in the school is a ‘good experience of church’ for both staff and students</a:t>
            </a:r>
            <a:r>
              <a:rPr lang="en-AU" sz="2400" dirty="0" smtClean="0">
                <a:latin typeface="Century Gothic"/>
                <a:cs typeface="Century Gothic"/>
              </a:rPr>
              <a:t>?</a:t>
            </a:r>
          </a:p>
          <a:p>
            <a:pPr marL="457200" indent="-457200">
              <a:buFont typeface="+mj-lt"/>
              <a:buAutoNum type="arabicPeriod" startAt="3"/>
            </a:pPr>
            <a:r>
              <a:rPr lang="en-AU" sz="2400" dirty="0" smtClean="0">
                <a:latin typeface="Century Gothic"/>
                <a:cs typeface="Century Gothic"/>
              </a:rPr>
              <a:t>Have </a:t>
            </a:r>
            <a:r>
              <a:rPr lang="en-AU" sz="2400" dirty="0">
                <a:latin typeface="Century Gothic"/>
                <a:cs typeface="Century Gothic"/>
              </a:rPr>
              <a:t>a look at the Mass attendance graph on page 128. </a:t>
            </a:r>
            <a:r>
              <a:rPr lang="en-AU" sz="2400" dirty="0">
                <a:latin typeface="Century Gothic"/>
                <a:cs typeface="Century Gothic"/>
              </a:rPr>
              <a:t>What are some issues arising, especially around challenges to broaden the umbrella of inclusion for many in the ‘green zone’? </a:t>
            </a:r>
          </a:p>
        </p:txBody>
      </p:sp>
      <p:sp>
        <p:nvSpPr>
          <p:cNvPr id="5" name="Slide Number Placeholder 4"/>
          <p:cNvSpPr>
            <a:spLocks noGrp="1"/>
          </p:cNvSpPr>
          <p:nvPr>
            <p:ph type="sldNum" sz="quarter" idx="12"/>
          </p:nvPr>
        </p:nvSpPr>
        <p:spPr/>
        <p:txBody>
          <a:bodyPr/>
          <a:lstStyle/>
          <a:p>
            <a:fld id="{D0DC5BC2-0320-4BDD-B601-A1C4E58A58FE}" type="slidenum">
              <a:rPr lang="en-AU" smtClean="0"/>
              <a:t>11</a:t>
            </a:fld>
            <a:endParaRPr lang="en-AU"/>
          </a:p>
        </p:txBody>
      </p:sp>
    </p:spTree>
    <p:extLst>
      <p:ext uri="{BB962C8B-B14F-4D97-AF65-F5344CB8AC3E}">
        <p14:creationId xmlns:p14="http://schemas.microsoft.com/office/powerpoint/2010/main" val="414924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en-US" i="1" dirty="0" smtClean="0">
                <a:latin typeface="Century Gothic"/>
                <a:cs typeface="Century Gothic"/>
              </a:rPr>
              <a:t>Pages 122-128</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
        <p:nvSpPr>
          <p:cNvPr id="5" name="Title 1"/>
          <p:cNvSpPr txBox="1">
            <a:spLocks/>
          </p:cNvSpPr>
          <p:nvPr/>
        </p:nvSpPr>
        <p:spPr>
          <a:xfrm>
            <a:off x="1115616" y="4624668"/>
            <a:ext cx="7723584" cy="93345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pPr algn="r"/>
            <a:r>
              <a:rPr lang="en-AU" i="1" dirty="0" smtClean="0">
                <a:solidFill>
                  <a:schemeClr val="accent6">
                    <a:lumMod val="75000"/>
                  </a:schemeClr>
                </a:solidFill>
                <a:latin typeface="Century Gothic"/>
                <a:cs typeface="Century Gothic"/>
              </a:rPr>
              <a:t>21</a:t>
            </a:r>
            <a:r>
              <a:rPr lang="en-AU" i="1" baseline="30000" dirty="0" smtClean="0">
                <a:solidFill>
                  <a:schemeClr val="accent6">
                    <a:lumMod val="75000"/>
                  </a:schemeClr>
                </a:solidFill>
                <a:latin typeface="Century Gothic"/>
                <a:cs typeface="Century Gothic"/>
              </a:rPr>
              <a:t>st</a:t>
            </a:r>
            <a:r>
              <a:rPr lang="en-AU" i="1" dirty="0" smtClean="0">
                <a:solidFill>
                  <a:schemeClr val="accent6">
                    <a:lumMod val="75000"/>
                  </a:schemeClr>
                </a:solidFill>
                <a:latin typeface="Century Gothic"/>
                <a:cs typeface="Century Gothic"/>
              </a:rPr>
              <a:t> Century Schools –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At a ‘crossroads’ or on the ‘frontier’? </a:t>
            </a:r>
            <a:endParaRPr lang="en-US" i="1" dirty="0">
              <a:solidFill>
                <a:schemeClr val="accent6">
                  <a:lumMod val="75000"/>
                </a:schemeClr>
              </a:solidFill>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836713"/>
            <a:ext cx="6191157" cy="5306912"/>
          </a:xfrm>
        </p:spPr>
        <p:txBody>
          <a:bodyPr>
            <a:noAutofit/>
          </a:bodyPr>
          <a:lstStyle/>
          <a:p>
            <a:pPr marL="179388" lvl="0"/>
            <a:r>
              <a:rPr lang="en-AU" sz="2400" dirty="0" smtClean="0">
                <a:latin typeface="Century Gothic"/>
                <a:cs typeface="Century Gothic"/>
              </a:rPr>
              <a:t>In </a:t>
            </a:r>
            <a:r>
              <a:rPr lang="en-AU" sz="2400" dirty="0">
                <a:latin typeface="Century Gothic"/>
                <a:cs typeface="Century Gothic"/>
              </a:rPr>
              <a:t>August 2007 the Catholic Bishops of NSW and ACT issued a pastoral letter entitled, Catholic Schools at a Crossroads. </a:t>
            </a:r>
            <a:r>
              <a:rPr lang="en-AU" sz="2400" dirty="0">
                <a:latin typeface="Century Gothic"/>
                <a:cs typeface="Century Gothic"/>
              </a:rPr>
              <a:t>A motivation for this document was the realisation that increasing numbers of students not of the Catholic faith were seeking enrolment in Catholic schools. </a:t>
            </a:r>
            <a:r>
              <a:rPr lang="en-AU" sz="2400" dirty="0">
                <a:latin typeface="Century Gothic"/>
                <a:cs typeface="Century Gothic"/>
              </a:rPr>
              <a:t>Additionally, a majority of families of students who were baptised Catholics no longer seemed to be ‘practising their faith’. </a:t>
            </a:r>
            <a:br>
              <a:rPr lang="en-AU" sz="2400" dirty="0">
                <a:latin typeface="Century Gothic"/>
                <a:cs typeface="Century Gothic"/>
              </a:rPr>
            </a:br>
            <a:endParaRPr lang="en-AU" sz="4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7488833" cy="5184576"/>
          </a:xfrm>
        </p:spPr>
        <p:txBody>
          <a:bodyPr>
            <a:noAutofit/>
          </a:bodyPr>
          <a:lstStyle/>
          <a:p>
            <a:pPr marL="447675" lvl="0" indent="-447675"/>
            <a:r>
              <a:rPr lang="en-AU" sz="2400" dirty="0" smtClean="0">
                <a:latin typeface="Century Gothic"/>
                <a:cs typeface="Century Gothic"/>
              </a:rPr>
              <a:t>In </a:t>
            </a:r>
            <a:r>
              <a:rPr lang="en-AU" sz="2400" dirty="0">
                <a:latin typeface="Century Gothic"/>
                <a:cs typeface="Century Gothic"/>
              </a:rPr>
              <a:t>Catholic Schools at a Crossroads the bishops identified two possible future directions</a:t>
            </a:r>
            <a:r>
              <a:rPr lang="en-AU" sz="2400" dirty="0" smtClean="0">
                <a:latin typeface="Century Gothic"/>
                <a:cs typeface="Century Gothic"/>
              </a:rPr>
              <a:t>:</a:t>
            </a:r>
            <a:br>
              <a:rPr lang="en-AU" sz="2400" dirty="0" smtClean="0">
                <a:latin typeface="Century Gothic"/>
                <a:cs typeface="Century Gothic"/>
              </a:rPr>
            </a:br>
            <a:endParaRPr lang="en-AU" sz="1100" dirty="0">
              <a:latin typeface="Century Gothic"/>
              <a:cs typeface="Century Gothic"/>
            </a:endParaRPr>
          </a:p>
          <a:p>
            <a:pPr marL="1162050" lvl="4" indent="-427038"/>
            <a:r>
              <a:rPr lang="en-AU" sz="2400" dirty="0">
                <a:latin typeface="Century Gothic"/>
                <a:cs typeface="Century Gothic"/>
              </a:rPr>
              <a:t>Direction 1: Continue as is, accepting all-comers with priority extended to baptised Catholics    </a:t>
            </a:r>
          </a:p>
          <a:p>
            <a:pPr marL="1162050" lvl="4" indent="-427038"/>
            <a:r>
              <a:rPr lang="en-AU" sz="2400" dirty="0">
                <a:latin typeface="Century Gothic"/>
                <a:cs typeface="Century Gothic"/>
              </a:rPr>
              <a:t>Direction 2: Restrict enrolment to students from families where at least one parent/guardian is ‘practising’ and where the student is </a:t>
            </a:r>
            <a:r>
              <a:rPr lang="en-AU" sz="2400" dirty="0" smtClean="0">
                <a:latin typeface="Century Gothic"/>
                <a:cs typeface="Century Gothic"/>
              </a:rPr>
              <a:t>practising</a:t>
            </a: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Tree>
    <p:extLst>
      <p:ext uri="{BB962C8B-B14F-4D97-AF65-F5344CB8AC3E}">
        <p14:creationId xmlns:p14="http://schemas.microsoft.com/office/powerpoint/2010/main" val="219742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7488833" cy="5544616"/>
          </a:xfrm>
        </p:spPr>
        <p:txBody>
          <a:bodyPr>
            <a:noAutofit/>
          </a:bodyPr>
          <a:lstStyle/>
          <a:p>
            <a:pPr marL="447675" indent="-447675"/>
            <a:r>
              <a:rPr lang="en-AU" sz="2400" dirty="0" smtClean="0">
                <a:latin typeface="Century Gothic"/>
                <a:cs typeface="Century Gothic"/>
              </a:rPr>
              <a:t>The </a:t>
            </a:r>
            <a:r>
              <a:rPr lang="en-AU" sz="2400" dirty="0">
                <a:latin typeface="Century Gothic"/>
                <a:cs typeface="Century Gothic"/>
              </a:rPr>
              <a:t>Bishops opted for Direction 1 and in so doing outlined a framework setting out standards and expectations to enhance the Catholicity of the schools in the changed and changing circumstances of society and church. </a:t>
            </a:r>
            <a:endParaRPr lang="en-AU" sz="2400" dirty="0" smtClean="0">
              <a:latin typeface="Century Gothic"/>
              <a:cs typeface="Century Gothic"/>
            </a:endParaRPr>
          </a:p>
          <a:p>
            <a:pPr marL="447675" lvl="0" indent="-447675"/>
            <a:r>
              <a:rPr lang="en-AU" sz="2400" dirty="0">
                <a:latin typeface="Century Gothic"/>
                <a:cs typeface="Century Gothic"/>
              </a:rPr>
              <a:t>To some extent it is a paradox that in an era of major alienation from the Church by Catholics, Catholic school enrolments are at an all-time high.  </a:t>
            </a:r>
            <a:r>
              <a:rPr lang="en-AU" sz="2400" dirty="0">
                <a:latin typeface="Century Gothic"/>
                <a:cs typeface="Century Gothic"/>
              </a:rPr>
              <a:t>It is likewise of interest that almost 30% of students in Catholic schools generally are not of the Catholic faith.</a:t>
            </a:r>
            <a:br>
              <a:rPr lang="en-AU" sz="2400" dirty="0">
                <a:latin typeface="Century Gothic"/>
                <a:cs typeface="Century Gothic"/>
              </a:rPr>
            </a:b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Tree>
    <p:extLst>
      <p:ext uri="{BB962C8B-B14F-4D97-AF65-F5344CB8AC3E}">
        <p14:creationId xmlns:p14="http://schemas.microsoft.com/office/powerpoint/2010/main" val="3208069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7488833" cy="5544616"/>
          </a:xfrm>
        </p:spPr>
        <p:txBody>
          <a:bodyPr>
            <a:noAutofit/>
          </a:bodyPr>
          <a:lstStyle/>
          <a:p>
            <a:pPr marL="447675" indent="-447675"/>
            <a:r>
              <a:rPr lang="en-AU" sz="2400" dirty="0" smtClean="0">
                <a:latin typeface="Century Gothic"/>
                <a:cs typeface="Century Gothic"/>
              </a:rPr>
              <a:t>The truth </a:t>
            </a:r>
            <a:r>
              <a:rPr lang="en-AU" sz="2400" dirty="0">
                <a:latin typeface="Century Gothic"/>
                <a:cs typeface="Century Gothic"/>
              </a:rPr>
              <a:t>is that the Catholic school provides the only significant experience of Church that a majority of emerging Catholics may ever have.  This is both a privilege and challenge for each Catholic school. </a:t>
            </a:r>
            <a:endParaRPr lang="en-AU" sz="2400" dirty="0" smtClean="0">
              <a:latin typeface="Century Gothic"/>
              <a:cs typeface="Century Gothic"/>
            </a:endParaRPr>
          </a:p>
          <a:p>
            <a:pPr marL="447675" indent="-447675"/>
            <a:r>
              <a:rPr lang="en-AU" sz="2400" dirty="0">
                <a:latin typeface="Century Gothic"/>
                <a:cs typeface="Century Gothic"/>
              </a:rPr>
              <a:t>In this context the Catholic school may be more appropriately viewed as being at the ‘frontier’ rather than at a ‘crossroads’ in the mission of the church. The Catholic school is in close touch with a whole ‘constituency’, the majority of whose members have no ongoing religious affiliation with their parishes. </a:t>
            </a: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Tree>
    <p:extLst>
      <p:ext uri="{BB962C8B-B14F-4D97-AF65-F5344CB8AC3E}">
        <p14:creationId xmlns:p14="http://schemas.microsoft.com/office/powerpoint/2010/main" val="1102097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92696"/>
            <a:ext cx="7556313" cy="5433467"/>
          </a:xfrm>
        </p:spPr>
        <p:txBody>
          <a:bodyPr>
            <a:noAutofit/>
          </a:bodyPr>
          <a:lstStyle/>
          <a:p>
            <a:pPr marL="536575" lvl="0" indent="-307975"/>
            <a:r>
              <a:rPr lang="en-AU" sz="2400" dirty="0" smtClean="0">
                <a:latin typeface="Century Gothic"/>
                <a:cs typeface="Century Gothic"/>
              </a:rPr>
              <a:t>Most </a:t>
            </a:r>
            <a:r>
              <a:rPr lang="en-AU" sz="2400" dirty="0">
                <a:latin typeface="Century Gothic"/>
                <a:cs typeface="Century Gothic"/>
              </a:rPr>
              <a:t>Catholic schools take seriously their reason for existence as a separate sector on the education landscape, i.e. </a:t>
            </a:r>
            <a:r>
              <a:rPr lang="en-AU" sz="2400" dirty="0">
                <a:latin typeface="Century Gothic"/>
                <a:cs typeface="Century Gothic"/>
              </a:rPr>
              <a:t>that they are places where there is intentional integration of life, culture, and faith. Hence, the following are the norm in Catholic schools: </a:t>
            </a:r>
          </a:p>
          <a:p>
            <a:pPr marL="1073150" lvl="1" indent="-307975"/>
            <a:r>
              <a:rPr lang="en-AU" sz="2400" dirty="0">
                <a:latin typeface="Century Gothic"/>
                <a:cs typeface="Century Gothic"/>
              </a:rPr>
              <a:t>formal religious education program </a:t>
            </a:r>
            <a:endParaRPr lang="en-AU" sz="2400" dirty="0" smtClean="0">
              <a:latin typeface="Century Gothic"/>
              <a:cs typeface="Century Gothic"/>
            </a:endParaRPr>
          </a:p>
          <a:p>
            <a:pPr marL="1073150" lvl="1" indent="-307975"/>
            <a:r>
              <a:rPr lang="en-AU" sz="2400" dirty="0" smtClean="0">
                <a:latin typeface="Century Gothic"/>
                <a:cs typeface="Century Gothic"/>
              </a:rPr>
              <a:t>prayer</a:t>
            </a:r>
            <a:r>
              <a:rPr lang="en-AU" sz="2400" dirty="0">
                <a:latin typeface="Century Gothic"/>
                <a:cs typeface="Century Gothic"/>
              </a:rPr>
              <a:t> </a:t>
            </a:r>
            <a:r>
              <a:rPr lang="en-AU" sz="2400" dirty="0" smtClean="0">
                <a:latin typeface="Century Gothic"/>
                <a:cs typeface="Century Gothic"/>
              </a:rPr>
              <a:t>and liturgies</a:t>
            </a:r>
          </a:p>
          <a:p>
            <a:pPr marL="1073150" lvl="1" indent="-307975"/>
            <a:r>
              <a:rPr lang="en-AU" sz="2400" dirty="0" smtClean="0">
                <a:latin typeface="Century Gothic"/>
                <a:cs typeface="Century Gothic"/>
              </a:rPr>
              <a:t>sacred spaces religious symbols; </a:t>
            </a:r>
          </a:p>
          <a:p>
            <a:pPr marL="1073150" lvl="1" indent="-307975"/>
            <a:r>
              <a:rPr lang="en-AU" sz="2400" dirty="0" smtClean="0">
                <a:latin typeface="Century Gothic"/>
                <a:cs typeface="Century Gothic"/>
              </a:rPr>
              <a:t>social </a:t>
            </a:r>
            <a:r>
              <a:rPr lang="en-AU" sz="2400" dirty="0">
                <a:latin typeface="Century Gothic"/>
                <a:cs typeface="Century Gothic"/>
              </a:rPr>
              <a:t>justice outreach. </a:t>
            </a:r>
            <a:endParaRPr lang="en-AU" sz="2400" dirty="0" smtClean="0">
              <a:latin typeface="Century Gothic"/>
              <a:cs typeface="Century Gothic"/>
            </a:endParaRPr>
          </a:p>
          <a:p>
            <a:pPr marL="268288" lvl="1" indent="-39688">
              <a:buNone/>
            </a:pPr>
            <a:r>
              <a:rPr lang="en-AU" sz="2400" dirty="0" smtClean="0">
                <a:latin typeface="Century Gothic"/>
                <a:cs typeface="Century Gothic"/>
              </a:rPr>
              <a:t/>
            </a:r>
            <a:br>
              <a:rPr lang="en-AU" sz="2400" dirty="0" smtClean="0">
                <a:latin typeface="Century Gothic"/>
                <a:cs typeface="Century Gothic"/>
              </a:rPr>
            </a:br>
            <a:r>
              <a:rPr lang="en-AU" sz="2400" dirty="0" smtClean="0">
                <a:latin typeface="Century Gothic"/>
                <a:cs typeface="Century Gothic"/>
              </a:rPr>
              <a:t>In </a:t>
            </a:r>
            <a:r>
              <a:rPr lang="en-AU" sz="2400" dirty="0">
                <a:latin typeface="Century Gothic"/>
                <a:cs typeface="Century Gothic"/>
              </a:rPr>
              <a:t>other words, the living of the Catholic life is normalised in such schools.</a:t>
            </a:r>
          </a:p>
          <a:p>
            <a:pPr lvl="1"/>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7</a:t>
            </a:fld>
            <a:endParaRPr lang="en-AU"/>
          </a:p>
        </p:txBody>
      </p:sp>
    </p:spTree>
    <p:extLst>
      <p:ext uri="{BB962C8B-B14F-4D97-AF65-F5344CB8AC3E}">
        <p14:creationId xmlns:p14="http://schemas.microsoft.com/office/powerpoint/2010/main" val="881874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764704"/>
            <a:ext cx="7241877" cy="5544616"/>
          </a:xfrm>
        </p:spPr>
        <p:txBody>
          <a:bodyPr>
            <a:normAutofit/>
          </a:bodyPr>
          <a:lstStyle/>
          <a:p>
            <a:pPr marL="625475" lvl="0" indent="-446088"/>
            <a:r>
              <a:rPr lang="en-AU" sz="2400" dirty="0" smtClean="0">
                <a:latin typeface="Century Gothic"/>
                <a:cs typeface="Century Gothic"/>
              </a:rPr>
              <a:t>The </a:t>
            </a:r>
            <a:r>
              <a:rPr lang="en-AU" sz="2400" dirty="0">
                <a:latin typeface="Century Gothic"/>
                <a:cs typeface="Century Gothic"/>
              </a:rPr>
              <a:t>hope is that students leave Catholic schools with a heightened sense of the sacred along with an understanding of the mission of Jesus to the world and a commitment to having Jesus as a guide in their lives</a:t>
            </a:r>
            <a:r>
              <a:rPr lang="en-AU" sz="2400" dirty="0" smtClean="0">
                <a:latin typeface="Century Gothic"/>
                <a:cs typeface="Century Gothic"/>
              </a:rPr>
              <a:t>.</a:t>
            </a:r>
            <a:endParaRPr lang="en-AU" sz="2400" dirty="0">
              <a:latin typeface="Century Gothic"/>
              <a:cs typeface="Century Gothic"/>
            </a:endParaRPr>
          </a:p>
          <a:p>
            <a:pPr marL="625475" indent="-446088"/>
            <a:r>
              <a:rPr lang="en-AU" sz="2400" dirty="0">
                <a:latin typeface="Century Gothic"/>
                <a:cs typeface="Century Gothic"/>
              </a:rPr>
              <a:t>It is the earnest wish of Pope Paul that the mission of the church be expanded beyond a focus on ‘the faithful remnant’, seeking to meet people wherever they may be in their life and faith journeys. A frontier mindset is a helpful and exciting one for all Catholic educators. </a:t>
            </a:r>
          </a:p>
        </p:txBody>
      </p:sp>
      <p:sp>
        <p:nvSpPr>
          <p:cNvPr id="4" name="Slide Number Placeholder 3"/>
          <p:cNvSpPr>
            <a:spLocks noGrp="1"/>
          </p:cNvSpPr>
          <p:nvPr>
            <p:ph type="sldNum" sz="quarter" idx="12"/>
          </p:nvPr>
        </p:nvSpPr>
        <p:spPr/>
        <p:txBody>
          <a:bodyPr/>
          <a:lstStyle/>
          <a:p>
            <a:fld id="{D0DC5BC2-0320-4BDD-B601-A1C4E58A58FE}" type="slidenum">
              <a:rPr lang="en-AU" smtClean="0"/>
              <a:t>8</a:t>
            </a:fld>
            <a:endParaRPr lang="en-AU"/>
          </a:p>
        </p:txBody>
      </p:sp>
    </p:spTree>
    <p:extLst>
      <p:ext uri="{BB962C8B-B14F-4D97-AF65-F5344CB8AC3E}">
        <p14:creationId xmlns:p14="http://schemas.microsoft.com/office/powerpoint/2010/main" val="3488246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en-US" i="1" dirty="0" smtClean="0">
                <a:latin typeface="Century Gothic"/>
                <a:cs typeface="Century Gothic"/>
              </a:rPr>
              <a:t>Pages </a:t>
            </a:r>
            <a:r>
              <a:rPr lang="en-US" i="1" dirty="0" smtClean="0">
                <a:latin typeface="Century Gothic"/>
                <a:cs typeface="Century Gothic"/>
              </a:rPr>
              <a:t>122-128</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Reflection and Discussion</a:t>
            </a:r>
            <a:endParaRPr lang="en-US" dirty="0">
              <a:latin typeface="Century Gothic"/>
              <a:cs typeface="Century Gothic"/>
            </a:endParaRPr>
          </a:p>
        </p:txBody>
      </p:sp>
      <p:sp>
        <p:nvSpPr>
          <p:cNvPr id="7" name="Title 1"/>
          <p:cNvSpPr txBox="1">
            <a:spLocks/>
          </p:cNvSpPr>
          <p:nvPr/>
        </p:nvSpPr>
        <p:spPr>
          <a:xfrm>
            <a:off x="1115616" y="4624668"/>
            <a:ext cx="7723584" cy="93345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pPr algn="r"/>
            <a:r>
              <a:rPr lang="en-AU" i="1" dirty="0" smtClean="0">
                <a:solidFill>
                  <a:schemeClr val="accent6">
                    <a:lumMod val="75000"/>
                  </a:schemeClr>
                </a:solidFill>
                <a:latin typeface="Century Gothic"/>
                <a:cs typeface="Century Gothic"/>
              </a:rPr>
              <a:t>21</a:t>
            </a:r>
            <a:r>
              <a:rPr lang="en-AU" i="1" baseline="30000" dirty="0" smtClean="0">
                <a:solidFill>
                  <a:schemeClr val="accent6">
                    <a:lumMod val="75000"/>
                  </a:schemeClr>
                </a:solidFill>
                <a:latin typeface="Century Gothic"/>
                <a:cs typeface="Century Gothic"/>
              </a:rPr>
              <a:t>st</a:t>
            </a:r>
            <a:r>
              <a:rPr lang="en-AU" i="1" dirty="0" smtClean="0">
                <a:solidFill>
                  <a:schemeClr val="accent6">
                    <a:lumMod val="75000"/>
                  </a:schemeClr>
                </a:solidFill>
                <a:latin typeface="Century Gothic"/>
                <a:cs typeface="Century Gothic"/>
              </a:rPr>
              <a:t> Century Schools –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At a ‘crossroads’ or on the ‘frontier’? </a:t>
            </a:r>
            <a:endParaRPr lang="en-US" i="1" dirty="0">
              <a:solidFill>
                <a:schemeClr val="accent6">
                  <a:lumMod val="75000"/>
                </a:schemeClr>
              </a:solidFill>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4152</TotalTime>
  <Words>624</Words>
  <Application>Microsoft Macintosh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Advantage</vt:lpstr>
      <vt:lpstr>At a ‘crossroads’ or on the ‘frontier’?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37</cp:revision>
  <dcterms:created xsi:type="dcterms:W3CDTF">2015-03-26T23:46:35Z</dcterms:created>
  <dcterms:modified xsi:type="dcterms:W3CDTF">2015-05-28T21:46:58Z</dcterms:modified>
</cp:coreProperties>
</file>