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5"/>
  </p:notesMasterIdLst>
  <p:handoutMasterIdLst>
    <p:handoutMasterId r:id="rId16"/>
  </p:handoutMasterIdLst>
  <p:sldIdLst>
    <p:sldId id="256" r:id="rId2"/>
    <p:sldId id="258" r:id="rId3"/>
    <p:sldId id="259" r:id="rId4"/>
    <p:sldId id="267" r:id="rId5"/>
    <p:sldId id="268" r:id="rId6"/>
    <p:sldId id="270" r:id="rId7"/>
    <p:sldId id="271" r:id="rId8"/>
    <p:sldId id="272" r:id="rId9"/>
    <p:sldId id="273" r:id="rId10"/>
    <p:sldId id="274" r:id="rId11"/>
    <p:sldId id="264" r:id="rId12"/>
    <p:sldId id="269"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397" autoAdjust="0"/>
    <p:restoredTop sz="86482" autoAdjust="0"/>
  </p:normalViewPr>
  <p:slideViewPr>
    <p:cSldViewPr>
      <p:cViewPr varScale="1">
        <p:scale>
          <a:sx n="108" d="100"/>
          <a:sy n="108" d="100"/>
        </p:scale>
        <p:origin x="-760" y="-112"/>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7/07/15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7/07/15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3923928" y="4653136"/>
            <a:ext cx="4680520" cy="1368152"/>
          </a:xfrm>
        </p:spPr>
        <p:txBody>
          <a:bodyPr>
            <a:normAutofit/>
          </a:bodyPr>
          <a:lstStyle/>
          <a:p>
            <a:pPr algn="ctr"/>
            <a:r>
              <a:rPr lang="en-AU" i="1" dirty="0" smtClean="0">
                <a:latin typeface="Century Gothic"/>
                <a:cs typeface="Century Gothic"/>
              </a:rPr>
              <a:t>Towards </a:t>
            </a:r>
            <a:r>
              <a:rPr lang="en-AU" i="1" dirty="0">
                <a:latin typeface="Century Gothic"/>
                <a:cs typeface="Century Gothic"/>
              </a:rPr>
              <a:t>partnerships </a:t>
            </a:r>
            <a:r>
              <a:rPr lang="en-AU" i="1" dirty="0" smtClean="0">
                <a:latin typeface="Century Gothic"/>
                <a:cs typeface="Century Gothic"/>
              </a:rPr>
              <a:t/>
            </a:r>
            <a:br>
              <a:rPr lang="en-AU" i="1" dirty="0" smtClean="0">
                <a:latin typeface="Century Gothic"/>
                <a:cs typeface="Century Gothic"/>
              </a:rPr>
            </a:br>
            <a:r>
              <a:rPr lang="en-AU" i="1" dirty="0" smtClean="0">
                <a:latin typeface="Century Gothic"/>
                <a:cs typeface="Century Gothic"/>
              </a:rPr>
              <a:t>that </a:t>
            </a:r>
            <a:r>
              <a:rPr lang="en-AU" i="1" dirty="0">
                <a:latin typeface="Century Gothic"/>
                <a:cs typeface="Century Gothic"/>
              </a:rPr>
              <a:t>count </a:t>
            </a:r>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135-140</a:t>
            </a:r>
            <a:endParaRPr lang="en-AU" dirty="0"/>
          </a:p>
        </p:txBody>
      </p:sp>
      <p:sp>
        <p:nvSpPr>
          <p:cNvPr id="4" name="TextBox 3"/>
          <p:cNvSpPr txBox="1"/>
          <p:nvPr/>
        </p:nvSpPr>
        <p:spPr>
          <a:xfrm>
            <a:off x="791901" y="1772816"/>
            <a:ext cx="3249608" cy="3416320"/>
          </a:xfrm>
          <a:prstGeom prst="rect">
            <a:avLst/>
          </a:prstGeom>
          <a:noFill/>
        </p:spPr>
        <p:txBody>
          <a:bodyPr wrap="none" rtlCol="0">
            <a:spAutoFit/>
          </a:bodyPr>
          <a:lstStyle/>
          <a:p>
            <a:pPr algn="ctr"/>
            <a:endParaRPr lang="en-AU" sz="3600" dirty="0" smtClean="0">
              <a:solidFill>
                <a:schemeClr val="bg1"/>
              </a:solidFill>
              <a:latin typeface="Century Gothic"/>
              <a:cs typeface="Century Gothic"/>
            </a:endParaRPr>
          </a:p>
          <a:p>
            <a:pPr algn="ctr"/>
            <a:r>
              <a:rPr lang="en-AU" sz="3600" dirty="0" smtClean="0">
                <a:solidFill>
                  <a:schemeClr val="bg1"/>
                </a:solidFill>
                <a:latin typeface="Century Gothic"/>
                <a:cs typeface="Century Gothic"/>
              </a:rPr>
              <a:t>Together </a:t>
            </a:r>
          </a:p>
          <a:p>
            <a:pPr algn="ctr"/>
            <a:r>
              <a:rPr lang="en-AU" sz="3600" dirty="0" smtClean="0">
                <a:solidFill>
                  <a:schemeClr val="bg1"/>
                </a:solidFill>
                <a:latin typeface="Century Gothic"/>
                <a:cs typeface="Century Gothic"/>
              </a:rPr>
              <a:t>we </a:t>
            </a:r>
            <a:r>
              <a:rPr lang="en-AU" sz="3600" dirty="0">
                <a:solidFill>
                  <a:schemeClr val="bg1"/>
                </a:solidFill>
                <a:latin typeface="Century Gothic"/>
                <a:cs typeface="Century Gothic"/>
              </a:rPr>
              <a:t>are better </a:t>
            </a:r>
            <a:r>
              <a:rPr lang="en-AU" sz="3600" dirty="0"/>
              <a:t/>
            </a:r>
            <a:br>
              <a:rPr lang="en-AU" sz="3600" dirty="0"/>
            </a:br>
            <a:endParaRPr lang="en-AU" sz="3600" dirty="0"/>
          </a:p>
          <a:p>
            <a:pPr algn="ctr"/>
            <a:r>
              <a:rPr lang="en-AU" sz="3600" dirty="0" smtClean="0">
                <a:solidFill>
                  <a:schemeClr val="bg1"/>
                </a:solidFill>
                <a:latin typeface="Century Gothic"/>
                <a:cs typeface="Century Gothic"/>
              </a:rPr>
              <a:t> </a:t>
            </a:r>
            <a:br>
              <a:rPr lang="en-AU" sz="3600" dirty="0" smtClean="0">
                <a:solidFill>
                  <a:schemeClr val="bg1"/>
                </a:solidFill>
                <a:latin typeface="Century Gothic"/>
                <a:cs typeface="Century Gothic"/>
              </a:rPr>
            </a:b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620688"/>
            <a:ext cx="6191157" cy="5688631"/>
          </a:xfrm>
        </p:spPr>
        <p:txBody>
          <a:bodyPr>
            <a:noAutofit/>
          </a:bodyPr>
          <a:lstStyle/>
          <a:p>
            <a:pPr marL="446088" lvl="0" indent="-446088">
              <a:buSzPct val="150000"/>
              <a:buFont typeface="Wingdings" charset="2"/>
              <a:buChar char="§"/>
            </a:pPr>
            <a:r>
              <a:rPr lang="en-AU" sz="2400" dirty="0" smtClean="0">
                <a:latin typeface="Century Gothic"/>
                <a:cs typeface="Century Gothic"/>
              </a:rPr>
              <a:t>Most </a:t>
            </a:r>
            <a:r>
              <a:rPr lang="en-AU" sz="2400" dirty="0">
                <a:latin typeface="Century Gothic"/>
                <a:cs typeface="Century Gothic"/>
              </a:rPr>
              <a:t>parishes now have a </a:t>
            </a:r>
            <a:r>
              <a:rPr lang="en-AU" sz="2400" dirty="0" smtClean="0">
                <a:latin typeface="Century Gothic"/>
                <a:cs typeface="Century Gothic"/>
              </a:rPr>
              <a:t>number </a:t>
            </a:r>
            <a:r>
              <a:rPr lang="en-AU" sz="2400" dirty="0">
                <a:latin typeface="Century Gothic"/>
                <a:cs typeface="Century Gothic"/>
              </a:rPr>
              <a:t>lay </a:t>
            </a:r>
            <a:r>
              <a:rPr lang="en-AU" sz="2400" dirty="0" smtClean="0">
                <a:latin typeface="Century Gothic"/>
                <a:cs typeface="Century Gothic"/>
              </a:rPr>
              <a:t>leaders in </a:t>
            </a:r>
            <a:r>
              <a:rPr lang="en-AU" sz="2400" dirty="0">
                <a:latin typeface="Century Gothic"/>
                <a:cs typeface="Century Gothic"/>
              </a:rPr>
              <a:t>parish ministries and programs. Provision of a forum where </a:t>
            </a:r>
            <a:r>
              <a:rPr lang="en-AU" sz="2400" dirty="0" smtClean="0">
                <a:latin typeface="Century Gothic"/>
                <a:cs typeface="Century Gothic"/>
              </a:rPr>
              <a:t>such </a:t>
            </a:r>
            <a:r>
              <a:rPr lang="en-AU" sz="2400" dirty="0">
                <a:latin typeface="Century Gothic"/>
                <a:cs typeface="Century Gothic"/>
              </a:rPr>
              <a:t>parishioners could inform students of their role in the life of the church could be a helpful strategy in strengthening school-parish partnerships </a:t>
            </a:r>
            <a:r>
              <a:rPr lang="en-AU" sz="2400" dirty="0" smtClean="0">
                <a:latin typeface="Century Gothic"/>
                <a:cs typeface="Century Gothic"/>
              </a:rPr>
              <a:t>and projects.</a:t>
            </a:r>
            <a:br>
              <a:rPr lang="en-AU" sz="2400" dirty="0" smtClean="0">
                <a:latin typeface="Century Gothic"/>
                <a:cs typeface="Century Gothic"/>
              </a:rPr>
            </a:br>
            <a:endParaRPr lang="en-AU" sz="2400" dirty="0">
              <a:latin typeface="Century Gothic"/>
              <a:cs typeface="Century Gothic"/>
            </a:endParaRPr>
          </a:p>
          <a:p>
            <a:pPr marL="446088" lvl="0" indent="-446088">
              <a:buSzPct val="150000"/>
              <a:buFont typeface="Wingdings" charset="2"/>
              <a:buChar char="§"/>
            </a:pPr>
            <a:r>
              <a:rPr lang="en-AU" sz="2400" dirty="0" smtClean="0">
                <a:latin typeface="Century Gothic"/>
                <a:cs typeface="Century Gothic"/>
              </a:rPr>
              <a:t>Wherever </a:t>
            </a:r>
            <a:r>
              <a:rPr lang="en-AU" sz="2400" dirty="0">
                <a:latin typeface="Century Gothic"/>
                <a:cs typeface="Century Gothic"/>
              </a:rPr>
              <a:t>Catholic schools are situated, the aim should be, not just to be ‘in the place’ but to be ‘of the place’ in the manner in which they relate </a:t>
            </a:r>
            <a:r>
              <a:rPr lang="en-AU" sz="2400" dirty="0" smtClean="0">
                <a:latin typeface="Century Gothic"/>
                <a:cs typeface="Century Gothic"/>
              </a:rPr>
              <a:t>to the </a:t>
            </a:r>
            <a:r>
              <a:rPr lang="en-AU" sz="2400" dirty="0">
                <a:latin typeface="Century Gothic"/>
                <a:cs typeface="Century Gothic"/>
              </a:rPr>
              <a:t>wider community.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10</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478058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Sharing some thoughts</a:t>
            </a:r>
            <a:endParaRPr lang="en-US" dirty="0">
              <a:latin typeface="Century Gothic"/>
              <a:cs typeface="Century Gothic"/>
            </a:endParaRPr>
          </a:p>
        </p:txBody>
      </p:sp>
      <p:sp>
        <p:nvSpPr>
          <p:cNvPr id="9" name="Title 1"/>
          <p:cNvSpPr txBox="1">
            <a:spLocks/>
          </p:cNvSpPr>
          <p:nvPr/>
        </p:nvSpPr>
        <p:spPr>
          <a:xfrm>
            <a:off x="2555776" y="4581128"/>
            <a:ext cx="6139408" cy="93345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pPr algn="r"/>
            <a:r>
              <a:rPr lang="en-AU" i="1" dirty="0">
                <a:solidFill>
                  <a:schemeClr val="accent6">
                    <a:lumMod val="75000"/>
                  </a:schemeClr>
                </a:solidFill>
                <a:latin typeface="Century Gothic"/>
                <a:cs typeface="Century Gothic"/>
              </a:rPr>
              <a:t> Together we are better – </a:t>
            </a:r>
            <a:br>
              <a:rPr lang="en-AU" i="1" dirty="0">
                <a:solidFill>
                  <a:schemeClr val="accent6">
                    <a:lumMod val="75000"/>
                  </a:schemeClr>
                </a:solidFill>
                <a:latin typeface="Century Gothic"/>
                <a:cs typeface="Century Gothic"/>
              </a:rPr>
            </a:br>
            <a:r>
              <a:rPr lang="en-AU" i="1" dirty="0">
                <a:solidFill>
                  <a:schemeClr val="accent6">
                    <a:lumMod val="75000"/>
                  </a:schemeClr>
                </a:solidFill>
                <a:latin typeface="Century Gothic"/>
                <a:cs typeface="Century Gothic"/>
              </a:rPr>
              <a:t>Towards partnerships that count</a:t>
            </a:r>
            <a:endParaRPr lang="en-US" i="1" dirty="0">
              <a:solidFill>
                <a:schemeClr val="accent6">
                  <a:lumMod val="75000"/>
                </a:schemeClr>
              </a:solidFill>
            </a:endParaRPr>
          </a:p>
        </p:txBody>
      </p:sp>
      <p:sp>
        <p:nvSpPr>
          <p:cNvPr id="10" name="Subtitle 2"/>
          <p:cNvSpPr txBox="1">
            <a:spLocks/>
          </p:cNvSpPr>
          <p:nvPr/>
        </p:nvSpPr>
        <p:spPr>
          <a:xfrm>
            <a:off x="3041104" y="5589240"/>
            <a:ext cx="5419328" cy="748553"/>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gn="r"/>
            <a:r>
              <a:rPr lang="en-US" i="1" dirty="0" smtClean="0">
                <a:latin typeface="Century Gothic"/>
                <a:cs typeface="Century Gothic"/>
              </a:rPr>
              <a:t>135-140</a:t>
            </a:r>
            <a:endParaRPr lang="en-US" i="1"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8"/>
            <a:ext cx="7556313" cy="5585123"/>
          </a:xfrm>
        </p:spPr>
        <p:txBody>
          <a:bodyPr>
            <a:noAutofit/>
          </a:bodyPr>
          <a:lstStyle/>
          <a:p>
            <a:pPr marL="457200" lvl="0" indent="-457200">
              <a:buFont typeface="+mj-lt"/>
              <a:buAutoNum type="arabicPeriod"/>
            </a:pPr>
            <a:r>
              <a:rPr lang="en-AU" sz="2400" dirty="0" smtClean="0">
                <a:latin typeface="Century Gothic"/>
                <a:cs typeface="Century Gothic"/>
              </a:rPr>
              <a:t>‘</a:t>
            </a:r>
            <a:r>
              <a:rPr lang="en-AU" sz="2400" dirty="0">
                <a:latin typeface="Century Gothic"/>
                <a:cs typeface="Century Gothic"/>
              </a:rPr>
              <a:t>Parents are the primary educators of their children’.  </a:t>
            </a:r>
            <a:r>
              <a:rPr lang="en-AU" sz="2400" dirty="0">
                <a:latin typeface="Century Gothic"/>
                <a:cs typeface="Century Gothic"/>
              </a:rPr>
              <a:t>In what ways do we honour this principle in our school?</a:t>
            </a:r>
          </a:p>
          <a:p>
            <a:pPr marL="457200" lvl="0" indent="-457200">
              <a:buFont typeface="+mj-lt"/>
              <a:buAutoNum type="arabicPeriod"/>
            </a:pPr>
            <a:r>
              <a:rPr lang="en-AU" sz="2400" dirty="0">
                <a:latin typeface="Century Gothic"/>
                <a:cs typeface="Century Gothic"/>
              </a:rPr>
              <a:t>Identify some examples of how, in our dealings with parents, we are….</a:t>
            </a:r>
            <a:r>
              <a:rPr lang="en-AU" sz="2400" dirty="0" err="1">
                <a:latin typeface="Century Gothic"/>
                <a:cs typeface="Century Gothic"/>
              </a:rPr>
              <a:t>i</a:t>
            </a:r>
            <a:r>
              <a:rPr lang="en-AU" sz="2400" dirty="0">
                <a:latin typeface="Century Gothic"/>
                <a:cs typeface="Century Gothic"/>
              </a:rPr>
              <a:t>) sometimes at our worst ?  ii) sometimes at our best ?</a:t>
            </a:r>
          </a:p>
          <a:p>
            <a:pPr marL="457200" lvl="0" indent="-457200">
              <a:buFont typeface="+mj-lt"/>
              <a:buAutoNum type="arabicPeriod"/>
            </a:pPr>
            <a:r>
              <a:rPr lang="en-AU" sz="2400" dirty="0" smtClean="0">
                <a:latin typeface="Century Gothic"/>
                <a:cs typeface="Century Gothic"/>
              </a:rPr>
              <a:t>How does our present format for parent-teacher meetings strengthen a spirit of mutuality in the shared process of the student’s education and general development? What practices and attitudes have we found most helpful in this context?</a:t>
            </a:r>
          </a:p>
          <a:p>
            <a:pPr marL="457200" indent="-457200">
              <a:buFont typeface="+mj-lt"/>
              <a:buAutoNum type="arabicPeriod"/>
            </a:pP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12</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June 2015	</a:t>
            </a:r>
            <a:endParaRPr lang="en-AU" dirty="0">
              <a:latin typeface="Century Gothic"/>
              <a:cs typeface="Century Gothic"/>
            </a:endParaRPr>
          </a:p>
        </p:txBody>
      </p:sp>
    </p:spTree>
    <p:extLst>
      <p:ext uri="{BB962C8B-B14F-4D97-AF65-F5344CB8AC3E}">
        <p14:creationId xmlns:p14="http://schemas.microsoft.com/office/powerpoint/2010/main" val="2757491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8"/>
            <a:ext cx="7556313" cy="5585123"/>
          </a:xfrm>
        </p:spPr>
        <p:txBody>
          <a:bodyPr>
            <a:noAutofit/>
          </a:bodyPr>
          <a:lstStyle/>
          <a:p>
            <a:pPr marL="457200" lvl="0" indent="-457200">
              <a:buFont typeface="+mj-lt"/>
              <a:buAutoNum type="arabicPeriod" startAt="4"/>
            </a:pPr>
            <a:r>
              <a:rPr lang="en-AU" sz="2400" dirty="0" smtClean="0">
                <a:latin typeface="Century Gothic"/>
                <a:cs typeface="Century Gothic"/>
              </a:rPr>
              <a:t>Are </a:t>
            </a:r>
            <a:r>
              <a:rPr lang="en-AU" sz="2400" dirty="0">
                <a:latin typeface="Century Gothic"/>
                <a:cs typeface="Century Gothic"/>
              </a:rPr>
              <a:t>there any other issues that impact on our aim to have a healthy rapport with parents generally?</a:t>
            </a:r>
          </a:p>
          <a:p>
            <a:pPr marL="457200" lvl="0" indent="-457200">
              <a:buFont typeface="+mj-lt"/>
              <a:buAutoNum type="arabicPeriod" startAt="4"/>
            </a:pPr>
            <a:r>
              <a:rPr lang="en-AU" sz="2400" dirty="0">
                <a:latin typeface="Century Gothic"/>
                <a:cs typeface="Century Gothic"/>
              </a:rPr>
              <a:t>What are our common policies and practices that help us to build and sustain good relationships with our local parish and feeder parishes?</a:t>
            </a:r>
          </a:p>
          <a:p>
            <a:pPr marL="457200" lvl="0" indent="-457200">
              <a:buFont typeface="+mj-lt"/>
              <a:buAutoNum type="arabicPeriod" startAt="4"/>
            </a:pPr>
            <a:r>
              <a:rPr lang="en-AU" sz="2400" dirty="0">
                <a:latin typeface="Century Gothic"/>
                <a:cs typeface="Century Gothic"/>
              </a:rPr>
              <a:t>Are there further initiatives our school might take in the interest of developing strong partnerships with our parishes? What are possible challenges?......possible opportunities?</a:t>
            </a:r>
          </a:p>
          <a:p>
            <a:pPr marL="457200" indent="-457200">
              <a:buFont typeface="+mj-lt"/>
              <a:buAutoNum type="arabicPeriod" startAt="4"/>
            </a:pP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13</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June 2015	</a:t>
            </a:r>
            <a:endParaRPr lang="en-AU" dirty="0">
              <a:latin typeface="Century Gothic"/>
              <a:cs typeface="Century Gothic"/>
            </a:endParaRPr>
          </a:p>
        </p:txBody>
      </p:sp>
    </p:spTree>
    <p:extLst>
      <p:ext uri="{BB962C8B-B14F-4D97-AF65-F5344CB8AC3E}">
        <p14:creationId xmlns:p14="http://schemas.microsoft.com/office/powerpoint/2010/main" val="281648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4624668"/>
            <a:ext cx="6715472" cy="933450"/>
          </a:xfrm>
        </p:spPr>
        <p:txBody>
          <a:bodyPr>
            <a:noAutofit/>
          </a:bodyPr>
          <a:lstStyle/>
          <a:p>
            <a:pPr algn="r"/>
            <a:r>
              <a:rPr lang="en-AU" i="1" dirty="0" smtClean="0">
                <a:solidFill>
                  <a:schemeClr val="accent6">
                    <a:lumMod val="75000"/>
                  </a:schemeClr>
                </a:solidFill>
                <a:latin typeface="Century Gothic"/>
                <a:cs typeface="Century Gothic"/>
              </a:rPr>
              <a:t>                       </a:t>
            </a:r>
            <a:r>
              <a:rPr lang="en-AU" i="1" dirty="0" smtClean="0">
                <a:solidFill>
                  <a:schemeClr val="accent6">
                    <a:lumMod val="75000"/>
                  </a:schemeClr>
                </a:solidFill>
                <a:latin typeface="Century Gothic"/>
                <a:cs typeface="Century Gothic"/>
              </a:rPr>
              <a:t>Together we are better –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Towards partnerships that count</a:t>
            </a:r>
            <a:endParaRPr lang="en-US" i="1" dirty="0">
              <a:solidFill>
                <a:schemeClr val="accent6">
                  <a:lumMod val="75000"/>
                </a:schemeClr>
              </a:solidFill>
            </a:endParaRPr>
          </a:p>
        </p:txBody>
      </p:sp>
      <p:sp>
        <p:nvSpPr>
          <p:cNvPr id="3" name="Subtitle 2"/>
          <p:cNvSpPr>
            <a:spLocks noGrp="1"/>
          </p:cNvSpPr>
          <p:nvPr>
            <p:ph type="subTitle" idx="1"/>
          </p:nvPr>
        </p:nvSpPr>
        <p:spPr>
          <a:xfrm>
            <a:off x="3419872" y="5562599"/>
            <a:ext cx="5419328" cy="748553"/>
          </a:xfrm>
        </p:spPr>
        <p:txBody>
          <a:bodyPr/>
          <a:lstStyle/>
          <a:p>
            <a:pPr algn="r"/>
            <a:r>
              <a:rPr lang="en-US" i="1" dirty="0" smtClean="0">
                <a:latin typeface="Century Gothic"/>
                <a:cs typeface="Century Gothic"/>
              </a:rPr>
              <a:t>Pages </a:t>
            </a:r>
            <a:r>
              <a:rPr lang="en-US" i="1" dirty="0" smtClean="0">
                <a:latin typeface="Century Gothic"/>
                <a:cs typeface="Century Gothic"/>
              </a:rPr>
              <a:t>135-140</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9"/>
            <a:ext cx="7556313" cy="5328592"/>
          </a:xfrm>
        </p:spPr>
        <p:txBody>
          <a:bodyPr>
            <a:noAutofit/>
          </a:bodyPr>
          <a:lstStyle/>
          <a:p>
            <a:pPr marL="365125" lvl="0" indent="-365125"/>
            <a:r>
              <a:rPr lang="en-AU" sz="2400" dirty="0" smtClean="0">
                <a:latin typeface="Century Gothic"/>
                <a:cs typeface="Century Gothic"/>
              </a:rPr>
              <a:t>Catholic </a:t>
            </a:r>
            <a:r>
              <a:rPr lang="en-AU" sz="2400" dirty="0">
                <a:latin typeface="Century Gothic"/>
                <a:cs typeface="Century Gothic"/>
              </a:rPr>
              <a:t>schools exist to elevate and to sanctify the human condition. They can only do this effectively if they work in </a:t>
            </a:r>
            <a:r>
              <a:rPr lang="en-AU" sz="2400" dirty="0" smtClean="0">
                <a:latin typeface="Century Gothic"/>
                <a:cs typeface="Century Gothic"/>
              </a:rPr>
              <a:t>partnership.</a:t>
            </a:r>
            <a:endParaRPr lang="en-AU" sz="2400" dirty="0">
              <a:latin typeface="Century Gothic"/>
              <a:cs typeface="Century Gothic"/>
            </a:endParaRPr>
          </a:p>
          <a:p>
            <a:pPr marL="365125" lvl="0" indent="-365125"/>
            <a:r>
              <a:rPr lang="en-AU" sz="2400" dirty="0">
                <a:latin typeface="Century Gothic"/>
                <a:cs typeface="Century Gothic"/>
              </a:rPr>
              <a:t>Foremost among their constituents are the parents who commit their children to the care of the school</a:t>
            </a:r>
            <a:r>
              <a:rPr lang="en-AU" sz="2400" dirty="0" smtClean="0">
                <a:latin typeface="Century Gothic"/>
                <a:cs typeface="Century Gothic"/>
              </a:rPr>
              <a:t>.</a:t>
            </a:r>
            <a:endParaRPr lang="en-AU" sz="2400" dirty="0">
              <a:latin typeface="Century Gothic"/>
              <a:cs typeface="Century Gothic"/>
            </a:endParaRPr>
          </a:p>
          <a:p>
            <a:pPr marL="365125" indent="-365125"/>
            <a:r>
              <a:rPr lang="en-AU" sz="2400" dirty="0">
                <a:latin typeface="Century Gothic"/>
                <a:cs typeface="Century Gothic"/>
              </a:rPr>
              <a:t>Parents are the primary educators of their </a:t>
            </a:r>
            <a:r>
              <a:rPr lang="en-AU" sz="2400" dirty="0" smtClean="0">
                <a:latin typeface="Century Gothic"/>
                <a:cs typeface="Century Gothic"/>
              </a:rPr>
              <a:t>children. </a:t>
            </a:r>
            <a:r>
              <a:rPr lang="en-AU" sz="2400" dirty="0">
                <a:latin typeface="Century Gothic"/>
                <a:cs typeface="Century Gothic"/>
              </a:rPr>
              <a:t>Parents’ role as educators </a:t>
            </a:r>
            <a:r>
              <a:rPr lang="en-AU" sz="2400" dirty="0" smtClean="0">
                <a:latin typeface="Century Gothic"/>
                <a:cs typeface="Century Gothic"/>
              </a:rPr>
              <a:t>does </a:t>
            </a:r>
            <a:r>
              <a:rPr lang="en-AU" sz="2400" dirty="0">
                <a:latin typeface="Century Gothic"/>
                <a:cs typeface="Century Gothic"/>
              </a:rPr>
              <a:t>not stop when their children enter more formal phases of education. </a:t>
            </a:r>
            <a:r>
              <a:rPr lang="en-AU" sz="2400" dirty="0">
                <a:latin typeface="Century Gothic"/>
                <a:cs typeface="Century Gothic"/>
              </a:rPr>
              <a:t>This is especially true in the social, spiritual, and moral domains of education.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620689"/>
            <a:ext cx="6191157" cy="5522936"/>
          </a:xfrm>
        </p:spPr>
        <p:txBody>
          <a:bodyPr>
            <a:noAutofit/>
          </a:bodyPr>
          <a:lstStyle/>
          <a:p>
            <a:pPr marL="446088" lvl="0" indent="-446088">
              <a:buSzPct val="150000"/>
              <a:buFont typeface="Wingdings" charset="2"/>
              <a:buChar char="§"/>
            </a:pPr>
            <a:r>
              <a:rPr lang="en-AU" sz="2400" dirty="0" smtClean="0">
                <a:latin typeface="Century Gothic"/>
                <a:cs typeface="Century Gothic"/>
              </a:rPr>
              <a:t>It </a:t>
            </a:r>
            <a:r>
              <a:rPr lang="en-AU" sz="2400" dirty="0">
                <a:latin typeface="Century Gothic"/>
                <a:cs typeface="Century Gothic"/>
              </a:rPr>
              <a:t>is a responsibility of schools to honour these principles in action as well as in theory.</a:t>
            </a:r>
          </a:p>
          <a:p>
            <a:pPr marL="446088" indent="-446088">
              <a:buSzPct val="150000"/>
              <a:buFont typeface="Wingdings" charset="2"/>
              <a:buChar char="§"/>
            </a:pPr>
            <a:endParaRPr lang="en-AU" sz="2400" dirty="0">
              <a:latin typeface="Century Gothic"/>
              <a:cs typeface="Century Gothic"/>
            </a:endParaRPr>
          </a:p>
          <a:p>
            <a:pPr marL="446088" indent="-446088">
              <a:buSzPct val="150000"/>
              <a:buFont typeface="Wingdings" charset="2"/>
              <a:buChar char="§"/>
            </a:pPr>
            <a:r>
              <a:rPr lang="en-AU" sz="2400" dirty="0">
                <a:latin typeface="Century Gothic"/>
                <a:cs typeface="Century Gothic"/>
              </a:rPr>
              <a:t>Parents have a diverse range of expectations of schools. </a:t>
            </a:r>
            <a:r>
              <a:rPr lang="en-AU" sz="2400" dirty="0">
                <a:latin typeface="Century Gothic"/>
                <a:cs typeface="Century Gothic"/>
              </a:rPr>
              <a:t>It is reasonable to assume however that </a:t>
            </a:r>
            <a:r>
              <a:rPr lang="en-AU" sz="2400" dirty="0" smtClean="0">
                <a:latin typeface="Century Gothic"/>
                <a:cs typeface="Century Gothic"/>
              </a:rPr>
              <a:t/>
            </a:r>
            <a:br>
              <a:rPr lang="en-AU" sz="2400" dirty="0" smtClean="0">
                <a:latin typeface="Century Gothic"/>
                <a:cs typeface="Century Gothic"/>
              </a:rPr>
            </a:br>
            <a:r>
              <a:rPr lang="en-AU" sz="2400" dirty="0" smtClean="0">
                <a:latin typeface="Century Gothic"/>
                <a:cs typeface="Century Gothic"/>
              </a:rPr>
              <a:t>a </a:t>
            </a:r>
            <a:r>
              <a:rPr lang="en-AU" sz="2400" dirty="0">
                <a:latin typeface="Century Gothic"/>
                <a:cs typeface="Century Gothic"/>
              </a:rPr>
              <a:t>common expectation is that their child will learn to his/her fullest potential and that the wellbeing of their child will be a priority of the school.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171185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96205"/>
            <a:ext cx="7556313" cy="5153075"/>
          </a:xfrm>
        </p:spPr>
        <p:txBody>
          <a:bodyPr>
            <a:noAutofit/>
          </a:bodyPr>
          <a:lstStyle/>
          <a:p>
            <a:pPr marL="446088" lvl="0" indent="-446088"/>
            <a:r>
              <a:rPr lang="en-AU" sz="2400" dirty="0" smtClean="0">
                <a:latin typeface="Century Gothic"/>
                <a:cs typeface="Century Gothic"/>
              </a:rPr>
              <a:t>Hence</a:t>
            </a:r>
            <a:r>
              <a:rPr lang="en-AU" sz="2400" dirty="0">
                <a:latin typeface="Century Gothic"/>
                <a:cs typeface="Century Gothic"/>
              </a:rPr>
              <a:t>, prompt and specific information ought to be communicated to parents where learning problems are perceived and where there is evidence of significant social problems. A sensitive sharing of such information ought to be but a first step in a dialogue between school and parents about a shared process in addressing perceived problems</a:t>
            </a:r>
            <a:r>
              <a:rPr lang="en-AU" sz="2400" dirty="0" smtClean="0">
                <a:latin typeface="Century Gothic"/>
                <a:cs typeface="Century Gothic"/>
              </a:rPr>
              <a:t>.</a:t>
            </a:r>
          </a:p>
          <a:p>
            <a:pPr marL="446088" lvl="0" indent="-446088"/>
            <a:r>
              <a:rPr lang="en-AU" sz="2400" dirty="0">
                <a:latin typeface="Century Gothic"/>
                <a:cs typeface="Century Gothic"/>
              </a:rPr>
              <a:t>Most schools are well advanced in policies and procedures to be proactive in initiating such dialogue. </a:t>
            </a:r>
            <a:r>
              <a:rPr lang="en-AU" sz="2400" dirty="0">
                <a:latin typeface="Century Gothic"/>
                <a:cs typeface="Century Gothic"/>
              </a:rPr>
              <a:t>Occasional parent surveys may be helpful in providing </a:t>
            </a:r>
            <a:r>
              <a:rPr lang="en-AU" sz="2400" dirty="0" smtClean="0">
                <a:latin typeface="Century Gothic"/>
                <a:cs typeface="Century Gothic"/>
              </a:rPr>
              <a:t>review data.</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14 April 2015</a:t>
            </a:r>
            <a:endParaRPr lang="en-AU" dirty="0">
              <a:latin typeface="Century Gothic"/>
              <a:cs typeface="Century Gothic"/>
            </a:endParaRPr>
          </a:p>
        </p:txBody>
      </p:sp>
    </p:spTree>
    <p:extLst>
      <p:ext uri="{BB962C8B-B14F-4D97-AF65-F5344CB8AC3E}">
        <p14:creationId xmlns:p14="http://schemas.microsoft.com/office/powerpoint/2010/main" val="290359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620688"/>
            <a:ext cx="6191157" cy="5688631"/>
          </a:xfrm>
        </p:spPr>
        <p:txBody>
          <a:bodyPr>
            <a:noAutofit/>
          </a:bodyPr>
          <a:lstStyle/>
          <a:p>
            <a:pPr marL="342900" lvl="0" indent="-342900">
              <a:buSzPct val="150000"/>
              <a:buFont typeface="Wingdings" charset="2"/>
              <a:buChar char="§"/>
            </a:pPr>
            <a:r>
              <a:rPr lang="en-AU" sz="2400" dirty="0" smtClean="0">
                <a:latin typeface="Century Gothic"/>
                <a:cs typeface="Century Gothic"/>
              </a:rPr>
              <a:t>Conventional </a:t>
            </a:r>
            <a:r>
              <a:rPr lang="en-AU" sz="2400" dirty="0">
                <a:latin typeface="Century Gothic"/>
                <a:cs typeface="Century Gothic"/>
              </a:rPr>
              <a:t>wisdom and </a:t>
            </a:r>
            <a:r>
              <a:rPr lang="en-AU" sz="2400" dirty="0" smtClean="0">
                <a:latin typeface="Century Gothic"/>
                <a:cs typeface="Century Gothic"/>
              </a:rPr>
              <a:t>research suggest </a:t>
            </a:r>
            <a:r>
              <a:rPr lang="en-AU" sz="2400" dirty="0">
                <a:latin typeface="Century Gothic"/>
                <a:cs typeface="Century Gothic"/>
              </a:rPr>
              <a:t>that students develop more positively and engage more actively within the school’s total curriculum where there is good rapport between school and </a:t>
            </a:r>
            <a:r>
              <a:rPr lang="en-AU" sz="2400" dirty="0" smtClean="0">
                <a:latin typeface="Century Gothic"/>
                <a:cs typeface="Century Gothic"/>
              </a:rPr>
              <a:t>home.</a:t>
            </a:r>
            <a:br>
              <a:rPr lang="en-AU" sz="2400" dirty="0" smtClean="0">
                <a:latin typeface="Century Gothic"/>
                <a:cs typeface="Century Gothic"/>
              </a:rPr>
            </a:br>
            <a:endParaRPr lang="en-AU" sz="2400" dirty="0">
              <a:latin typeface="Century Gothic"/>
              <a:cs typeface="Century Gothic"/>
            </a:endParaRPr>
          </a:p>
          <a:p>
            <a:pPr marL="342900" lvl="0" indent="-342900">
              <a:buSzPct val="150000"/>
              <a:buFont typeface="Wingdings" charset="2"/>
              <a:buChar char="§"/>
            </a:pPr>
            <a:r>
              <a:rPr lang="en-AU" sz="2400" dirty="0" smtClean="0">
                <a:latin typeface="Century Gothic"/>
                <a:cs typeface="Century Gothic"/>
              </a:rPr>
              <a:t>Many parents </a:t>
            </a:r>
            <a:r>
              <a:rPr lang="en-AU" sz="2400" dirty="0">
                <a:latin typeface="Century Gothic"/>
                <a:cs typeface="Century Gothic"/>
              </a:rPr>
              <a:t>seek some knowledge and understanding of the </a:t>
            </a:r>
            <a:r>
              <a:rPr lang="en-AU" sz="2400" dirty="0" smtClean="0">
                <a:latin typeface="Century Gothic"/>
                <a:cs typeface="Century Gothic"/>
              </a:rPr>
              <a:t>school’s teaching and learning </a:t>
            </a:r>
            <a:r>
              <a:rPr lang="en-AU" sz="2400" dirty="0">
                <a:latin typeface="Century Gothic"/>
                <a:cs typeface="Century Gothic"/>
              </a:rPr>
              <a:t>policies and </a:t>
            </a:r>
            <a:r>
              <a:rPr lang="en-AU" sz="2400" dirty="0" smtClean="0">
                <a:latin typeface="Century Gothic"/>
                <a:cs typeface="Century Gothic"/>
              </a:rPr>
              <a:t>practices. Commonly </a:t>
            </a:r>
            <a:r>
              <a:rPr lang="en-AU" sz="2400" dirty="0">
                <a:latin typeface="Century Gothic"/>
                <a:cs typeface="Century Gothic"/>
              </a:rPr>
              <a:t>schools address this issue in revised formats for parent-teacher meetings and through the use of the school website and newsletters.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283618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96205"/>
            <a:ext cx="7556313" cy="5585123"/>
          </a:xfrm>
        </p:spPr>
        <p:txBody>
          <a:bodyPr>
            <a:noAutofit/>
          </a:bodyPr>
          <a:lstStyle/>
          <a:p>
            <a:pPr marL="365125" lvl="0" indent="-365125"/>
            <a:r>
              <a:rPr lang="en-AU" sz="2400" dirty="0" smtClean="0">
                <a:latin typeface="Century Gothic"/>
                <a:cs typeface="Century Gothic"/>
              </a:rPr>
              <a:t>A </a:t>
            </a:r>
            <a:r>
              <a:rPr lang="en-AU" sz="2400" dirty="0">
                <a:latin typeface="Century Gothic"/>
                <a:cs typeface="Century Gothic"/>
              </a:rPr>
              <a:t>special challenge to schools is the establishment of rapport with parents who may not be at ease in communicating with </a:t>
            </a:r>
            <a:r>
              <a:rPr lang="en-AU" sz="2400" dirty="0" smtClean="0">
                <a:latin typeface="Century Gothic"/>
                <a:cs typeface="Century Gothic"/>
              </a:rPr>
              <a:t>schools. </a:t>
            </a:r>
            <a:r>
              <a:rPr lang="en-AU" sz="2400" dirty="0">
                <a:latin typeface="Century Gothic"/>
                <a:cs typeface="Century Gothic"/>
              </a:rPr>
              <a:t>Recently arrived migrant families </a:t>
            </a:r>
            <a:r>
              <a:rPr lang="en-AU" sz="2400" dirty="0" smtClean="0">
                <a:latin typeface="Century Gothic"/>
                <a:cs typeface="Century Gothic"/>
              </a:rPr>
              <a:t>are </a:t>
            </a:r>
            <a:r>
              <a:rPr lang="en-AU" sz="2400" dirty="0">
                <a:latin typeface="Century Gothic"/>
                <a:cs typeface="Century Gothic"/>
              </a:rPr>
              <a:t>deserving of special sensitivity and encouragement by the school</a:t>
            </a:r>
            <a:r>
              <a:rPr lang="en-AU" sz="2400" dirty="0" smtClean="0">
                <a:latin typeface="Century Gothic"/>
                <a:cs typeface="Century Gothic"/>
              </a:rPr>
              <a:t>.</a:t>
            </a:r>
            <a:endParaRPr lang="en-AU" sz="2400" dirty="0">
              <a:latin typeface="Century Gothic"/>
              <a:cs typeface="Century Gothic"/>
            </a:endParaRPr>
          </a:p>
          <a:p>
            <a:pPr marL="365125" lvl="0" indent="-365125"/>
            <a:r>
              <a:rPr lang="en-AU" sz="2400" dirty="0">
                <a:latin typeface="Century Gothic"/>
                <a:cs typeface="Century Gothic"/>
              </a:rPr>
              <a:t>Catholic parents </a:t>
            </a:r>
            <a:r>
              <a:rPr lang="en-AU" sz="2400" dirty="0" smtClean="0">
                <a:latin typeface="Century Gothic"/>
                <a:cs typeface="Century Gothic"/>
              </a:rPr>
              <a:t>have </a:t>
            </a:r>
            <a:r>
              <a:rPr lang="en-AU" sz="2400" dirty="0">
                <a:latin typeface="Century Gothic"/>
                <a:cs typeface="Century Gothic"/>
              </a:rPr>
              <a:t>played a proud role in the story of Catholic schools. </a:t>
            </a:r>
            <a:r>
              <a:rPr lang="en-AU" sz="2400" dirty="0">
                <a:latin typeface="Century Gothic"/>
                <a:cs typeface="Century Gothic"/>
              </a:rPr>
              <a:t>Through their financial and general support, they enabled Catholic schools to exist and to develop in the many years when no government money was available to church schools in Australia.  </a:t>
            </a:r>
            <a:r>
              <a:rPr lang="en-AU" sz="2400" dirty="0">
                <a:latin typeface="Century Gothic"/>
                <a:cs typeface="Century Gothic"/>
              </a:rPr>
              <a:t>It is good for </a:t>
            </a:r>
            <a:r>
              <a:rPr lang="en-AU" sz="2400" dirty="0" smtClean="0">
                <a:latin typeface="Century Gothic"/>
                <a:cs typeface="Century Gothic"/>
              </a:rPr>
              <a:t>leaders </a:t>
            </a:r>
            <a:r>
              <a:rPr lang="en-AU" sz="2400" dirty="0">
                <a:latin typeface="Century Gothic"/>
                <a:cs typeface="Century Gothic"/>
              </a:rPr>
              <a:t>and teachers to be mindful of this legacy.</a:t>
            </a:r>
            <a:br>
              <a:rPr lang="en-AU" sz="2400" dirty="0">
                <a:latin typeface="Century Gothic"/>
                <a:cs typeface="Century Gothic"/>
              </a:rPr>
            </a:b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7</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7 July </a:t>
            </a:r>
            <a:r>
              <a:rPr lang="en-AU" dirty="0" smtClean="0">
                <a:latin typeface="Century Gothic"/>
                <a:cs typeface="Century Gothic"/>
              </a:rPr>
              <a:t>2015</a:t>
            </a:r>
            <a:endParaRPr lang="en-AU" dirty="0">
              <a:latin typeface="Century Gothic"/>
              <a:cs typeface="Century Gothic"/>
            </a:endParaRPr>
          </a:p>
        </p:txBody>
      </p:sp>
    </p:spTree>
    <p:extLst>
      <p:ext uri="{BB962C8B-B14F-4D97-AF65-F5344CB8AC3E}">
        <p14:creationId xmlns:p14="http://schemas.microsoft.com/office/powerpoint/2010/main" val="18156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620688"/>
            <a:ext cx="6191157" cy="5688631"/>
          </a:xfrm>
        </p:spPr>
        <p:txBody>
          <a:bodyPr>
            <a:noAutofit/>
          </a:bodyPr>
          <a:lstStyle/>
          <a:p>
            <a:pPr marL="342900" lvl="0" indent="-342900">
              <a:buSzPct val="150000"/>
              <a:buFont typeface="Wingdings" charset="2"/>
              <a:buChar char="§"/>
            </a:pPr>
            <a:r>
              <a:rPr lang="en-AU" sz="2400" dirty="0" smtClean="0">
                <a:latin typeface="Century Gothic"/>
                <a:cs typeface="Century Gothic"/>
              </a:rPr>
              <a:t>The </a:t>
            </a:r>
            <a:r>
              <a:rPr lang="en-AU" sz="2400" dirty="0">
                <a:latin typeface="Century Gothic"/>
                <a:cs typeface="Century Gothic"/>
              </a:rPr>
              <a:t>Catholic school exists as an agent of the Church’s mission in the world. </a:t>
            </a:r>
            <a:r>
              <a:rPr lang="en-AU" sz="2400" dirty="0">
                <a:latin typeface="Century Gothic"/>
                <a:cs typeface="Century Gothic"/>
              </a:rPr>
              <a:t>Because of this, Catholic schools, especially diocesan systemic schools, are called to work in close partnership with the parishes in which they are located.</a:t>
            </a:r>
            <a:br>
              <a:rPr lang="en-AU" sz="2400" dirty="0">
                <a:latin typeface="Century Gothic"/>
                <a:cs typeface="Century Gothic"/>
              </a:rPr>
            </a:br>
            <a:endParaRPr lang="en-AU" sz="2400" dirty="0">
              <a:latin typeface="Century Gothic"/>
              <a:cs typeface="Century Gothic"/>
            </a:endParaRPr>
          </a:p>
          <a:p>
            <a:pPr marL="342900" indent="-342900">
              <a:buSzPct val="150000"/>
              <a:buFont typeface="Wingdings" charset="2"/>
              <a:buChar char="§"/>
            </a:pPr>
            <a:r>
              <a:rPr lang="en-AU" sz="2400" dirty="0">
                <a:latin typeface="Century Gothic"/>
                <a:cs typeface="Century Gothic"/>
              </a:rPr>
              <a:t>It devolves on the Catholic school to be proactive in initiatives that strengthen partnerships with the parish, especially in programs and practices which support religious and spiritual ministry to members of the school community.</a:t>
            </a:r>
            <a:br>
              <a:rPr lang="en-AU" sz="2400" dirty="0">
                <a:latin typeface="Century Gothic"/>
                <a:cs typeface="Century Gothic"/>
              </a:rPr>
            </a:b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1391106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7556313" cy="5585123"/>
          </a:xfrm>
        </p:spPr>
        <p:txBody>
          <a:bodyPr>
            <a:noAutofit/>
          </a:bodyPr>
          <a:lstStyle/>
          <a:p>
            <a:pPr marL="446088" lvl="0" indent="-446088"/>
            <a:r>
              <a:rPr lang="en-AU" sz="2400" dirty="0" smtClean="0">
                <a:latin typeface="Century Gothic"/>
                <a:cs typeface="Century Gothic"/>
              </a:rPr>
              <a:t>Collaboration </a:t>
            </a:r>
            <a:r>
              <a:rPr lang="en-AU" sz="2400" dirty="0">
                <a:latin typeface="Century Gothic"/>
                <a:cs typeface="Century Gothic"/>
              </a:rPr>
              <a:t>in parish sacramental programs </a:t>
            </a:r>
            <a:r>
              <a:rPr lang="en-AU" sz="2400" dirty="0" smtClean="0">
                <a:latin typeface="Century Gothic"/>
                <a:cs typeface="Century Gothic"/>
              </a:rPr>
              <a:t>provides </a:t>
            </a:r>
            <a:r>
              <a:rPr lang="en-AU" sz="2400" dirty="0">
                <a:latin typeface="Century Gothic"/>
                <a:cs typeface="Century Gothic"/>
              </a:rPr>
              <a:t>a favoured opportunity for schools and parishes, especially primary schools, to work closely in the provision of very significant and public religious experiences for students</a:t>
            </a:r>
            <a:r>
              <a:rPr lang="en-AU" sz="2400" dirty="0" smtClean="0">
                <a:latin typeface="Century Gothic"/>
                <a:cs typeface="Century Gothic"/>
              </a:rPr>
              <a:t>.</a:t>
            </a:r>
            <a:endParaRPr lang="en-AU" sz="2400" dirty="0">
              <a:latin typeface="Century Gothic"/>
              <a:cs typeface="Century Gothic"/>
            </a:endParaRPr>
          </a:p>
          <a:p>
            <a:pPr marL="446088" indent="-446088"/>
            <a:r>
              <a:rPr lang="en-AU" sz="2400" dirty="0">
                <a:latin typeface="Century Gothic"/>
                <a:cs typeface="Century Gothic"/>
              </a:rPr>
              <a:t>It is a greater challenge for secondary schools to work thus closely with the wider variety of parishes from which the students are drawn. </a:t>
            </a:r>
            <a:r>
              <a:rPr lang="en-AU" sz="2400" dirty="0">
                <a:latin typeface="Century Gothic"/>
                <a:cs typeface="Century Gothic"/>
              </a:rPr>
              <a:t>Nevertheless, many secondary schools have been sensitive and creative in hosting meetings of clergy </a:t>
            </a:r>
            <a:r>
              <a:rPr lang="en-AU" sz="2400" dirty="0" smtClean="0">
                <a:latin typeface="Century Gothic"/>
                <a:cs typeface="Century Gothic"/>
              </a:rPr>
              <a:t>enabling </a:t>
            </a:r>
            <a:r>
              <a:rPr lang="en-AU" sz="2400" dirty="0">
                <a:latin typeface="Century Gothic"/>
                <a:cs typeface="Century Gothic"/>
              </a:rPr>
              <a:t>the development of policies and strategies to ensure the regular provision of a sacramental ministry to students and to devise back-to-parish initiatives. </a:t>
            </a:r>
          </a:p>
        </p:txBody>
      </p:sp>
      <p:sp>
        <p:nvSpPr>
          <p:cNvPr id="5" name="Slide Number Placeholder 4"/>
          <p:cNvSpPr>
            <a:spLocks noGrp="1"/>
          </p:cNvSpPr>
          <p:nvPr>
            <p:ph type="sldNum" sz="quarter" idx="12"/>
          </p:nvPr>
        </p:nvSpPr>
        <p:spPr/>
        <p:txBody>
          <a:bodyPr/>
          <a:lstStyle/>
          <a:p>
            <a:fld id="{D0DC5BC2-0320-4BDD-B601-A1C4E58A58FE}" type="slidenum">
              <a:rPr lang="en-AU" smtClean="0"/>
              <a:t>9</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7 July </a:t>
            </a:r>
            <a:r>
              <a:rPr lang="en-AU" dirty="0" smtClean="0">
                <a:latin typeface="Century Gothic"/>
                <a:cs typeface="Century Gothic"/>
              </a:rPr>
              <a:t>2015</a:t>
            </a:r>
            <a:endParaRPr lang="en-AU" dirty="0">
              <a:latin typeface="Century Gothic"/>
              <a:cs typeface="Century Gothic"/>
            </a:endParaRPr>
          </a:p>
        </p:txBody>
      </p:sp>
    </p:spTree>
    <p:extLst>
      <p:ext uri="{BB962C8B-B14F-4D97-AF65-F5344CB8AC3E}">
        <p14:creationId xmlns:p14="http://schemas.microsoft.com/office/powerpoint/2010/main" val="952445340"/>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4101</TotalTime>
  <Words>764</Words>
  <Application>Microsoft Macintosh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Advantage</vt:lpstr>
      <vt:lpstr>Towards partnerships  that count </vt:lpstr>
      <vt:lpstr>                       Together we are better –  Towards partnerships that count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23</cp:revision>
  <dcterms:created xsi:type="dcterms:W3CDTF">2015-03-26T23:46:35Z</dcterms:created>
  <dcterms:modified xsi:type="dcterms:W3CDTF">2015-07-06T23:05:07Z</dcterms:modified>
</cp:coreProperties>
</file>