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3"/>
  </p:notesMasterIdLst>
  <p:handoutMasterIdLst>
    <p:handoutMasterId r:id="rId14"/>
  </p:handoutMasterIdLst>
  <p:sldIdLst>
    <p:sldId id="256" r:id="rId2"/>
    <p:sldId id="258" r:id="rId3"/>
    <p:sldId id="259" r:id="rId4"/>
    <p:sldId id="266" r:id="rId5"/>
    <p:sldId id="268" r:id="rId6"/>
    <p:sldId id="267" r:id="rId7"/>
    <p:sldId id="269" r:id="rId8"/>
    <p:sldId id="270" r:id="rId9"/>
    <p:sldId id="264"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82" autoAdjust="0"/>
  </p:normalViewPr>
  <p:slideViewPr>
    <p:cSldViewPr>
      <p:cViewPr varScale="1">
        <p:scale>
          <a:sx n="103" d="100"/>
          <a:sy n="103" d="100"/>
        </p:scale>
        <p:origin x="-608"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22/01/16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22/01/16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565848" y="4653136"/>
            <a:ext cx="4038600" cy="933450"/>
          </a:xfrm>
        </p:spPr>
        <p:txBody>
          <a:bodyPr>
            <a:normAutofit fontScale="90000"/>
          </a:bodyPr>
          <a:lstStyle/>
          <a:p>
            <a:r>
              <a:rPr lang="en-US" i="1" dirty="0" smtClean="0">
                <a:latin typeface="Century Gothic"/>
                <a:cs typeface="Century Gothic"/>
              </a:rPr>
              <a:t>‘Will </a:t>
            </a:r>
            <a:r>
              <a:rPr lang="en-US" i="1" dirty="0">
                <a:latin typeface="Century Gothic"/>
                <a:cs typeface="Century Gothic"/>
              </a:rPr>
              <a:t>Catholic Schools </a:t>
            </a:r>
            <a:r>
              <a:rPr lang="en-US" i="1" dirty="0" smtClean="0">
                <a:latin typeface="Century Gothic"/>
                <a:cs typeface="Century Gothic"/>
              </a:rPr>
              <a:t/>
            </a:r>
            <a:br>
              <a:rPr lang="en-US" i="1" dirty="0" smtClean="0">
                <a:latin typeface="Century Gothic"/>
                <a:cs typeface="Century Gothic"/>
              </a:rPr>
            </a:br>
            <a:r>
              <a:rPr lang="en-US" i="1" dirty="0" smtClean="0">
                <a:latin typeface="Century Gothic"/>
                <a:cs typeface="Century Gothic"/>
              </a:rPr>
              <a:t>Be </a:t>
            </a:r>
            <a:r>
              <a:rPr lang="en-US" i="1" dirty="0">
                <a:latin typeface="Century Gothic"/>
                <a:cs typeface="Century Gothic"/>
              </a:rPr>
              <a:t>Catholic in 2030</a:t>
            </a:r>
            <a:r>
              <a:rPr lang="en-US" i="1" dirty="0" smtClean="0">
                <a:latin typeface="Century Gothic"/>
                <a:cs typeface="Century Gothic"/>
              </a:rPr>
              <a:t>?’</a:t>
            </a:r>
            <a:r>
              <a:rPr lang="en-US" i="1" dirty="0">
                <a:latin typeface="Century Gothic"/>
                <a:cs typeface="Century Gothic"/>
              </a:rPr>
              <a:t/>
            </a:r>
            <a:br>
              <a:rPr lang="en-US" i="1" dirty="0">
                <a:latin typeface="Century Gothic"/>
                <a:cs typeface="Century Gothic"/>
              </a:rPr>
            </a:br>
            <a:r>
              <a:rPr lang="en-AU" dirty="0" smtClean="0"/>
              <a:t> </a:t>
            </a:r>
            <a:endParaRPr lang="en-AU"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141-147</a:t>
            </a:r>
            <a:r>
              <a:rPr lang="en-AU" dirty="0" smtClean="0"/>
              <a:t> </a:t>
            </a:r>
            <a:endParaRPr lang="en-AU" dirty="0"/>
          </a:p>
        </p:txBody>
      </p:sp>
      <p:sp>
        <p:nvSpPr>
          <p:cNvPr id="4" name="TextBox 3"/>
          <p:cNvSpPr txBox="1"/>
          <p:nvPr/>
        </p:nvSpPr>
        <p:spPr>
          <a:xfrm>
            <a:off x="395536" y="1412776"/>
            <a:ext cx="4038298" cy="1938992"/>
          </a:xfrm>
          <a:prstGeom prst="rect">
            <a:avLst/>
          </a:prstGeom>
          <a:noFill/>
        </p:spPr>
        <p:txBody>
          <a:bodyPr wrap="none" rtlCol="0">
            <a:spAutoFit/>
          </a:bodyPr>
          <a:lstStyle/>
          <a:p>
            <a:r>
              <a:rPr lang="en-AU" sz="3600" dirty="0">
                <a:solidFill>
                  <a:schemeClr val="bg1"/>
                </a:solidFill>
                <a:latin typeface="Century Gothic"/>
                <a:cs typeface="Century Gothic"/>
              </a:rPr>
              <a:t>Paying it Forward</a:t>
            </a:r>
            <a:r>
              <a:rPr lang="en-AU" sz="1600" dirty="0">
                <a:solidFill>
                  <a:schemeClr val="bg1"/>
                </a:solidFill>
                <a:latin typeface="Century Gothic"/>
                <a:cs typeface="Century Gothic"/>
              </a:rPr>
              <a:t> </a:t>
            </a:r>
            <a:br>
              <a:rPr lang="en-AU" sz="1600" dirty="0">
                <a:solidFill>
                  <a:schemeClr val="bg1"/>
                </a:solidFill>
                <a:latin typeface="Century Gothic"/>
                <a:cs typeface="Century Gothic"/>
              </a:rPr>
            </a:br>
            <a:r>
              <a:rPr lang="en-AU" sz="1600" dirty="0">
                <a:solidFill>
                  <a:schemeClr val="bg1"/>
                </a:solidFill>
                <a:latin typeface="Century Gothic"/>
                <a:cs typeface="Century Gothic"/>
              </a:rPr>
              <a:t/>
            </a:r>
            <a:br>
              <a:rPr lang="en-AU" sz="1600" dirty="0">
                <a:solidFill>
                  <a:schemeClr val="bg1"/>
                </a:solidFill>
                <a:latin typeface="Century Gothic"/>
                <a:cs typeface="Century Gothic"/>
              </a:rPr>
            </a:br>
            <a:r>
              <a:rPr lang="en-AU" sz="3200" i="1" dirty="0" smtClean="0">
                <a:solidFill>
                  <a:schemeClr val="bg1"/>
                </a:solidFill>
                <a:latin typeface="Century Gothic"/>
                <a:cs typeface="Century Gothic"/>
              </a:rPr>
              <a:t>Growing </a:t>
            </a:r>
            <a:r>
              <a:rPr lang="en-AU" sz="3200" i="1" dirty="0">
                <a:solidFill>
                  <a:schemeClr val="bg1"/>
                </a:solidFill>
                <a:latin typeface="Century Gothic"/>
                <a:cs typeface="Century Gothic"/>
              </a:rPr>
              <a:t>the story  </a:t>
            </a:r>
            <a:endParaRPr lang="en-AU" sz="3600" i="1" dirty="0">
              <a:solidFill>
                <a:schemeClr val="bg1"/>
              </a:solidFill>
              <a:latin typeface="Century Gothic"/>
              <a:cs typeface="Century Gothic"/>
            </a:endParaRPr>
          </a:p>
          <a:p>
            <a:pPr algn="ctr"/>
            <a:r>
              <a:rPr lang="en-AU" sz="3600" dirty="0">
                <a:solidFill>
                  <a:schemeClr val="bg1"/>
                </a:solidFill>
                <a:latin typeface="Century Gothic"/>
                <a:cs typeface="Century Gothic"/>
              </a:rPr>
              <a:t> </a:t>
            </a:r>
          </a:p>
        </p:txBody>
      </p:sp>
      <p:pic>
        <p:nvPicPr>
          <p:cNvPr id="6" name="Picture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188640"/>
            <a:ext cx="2057400" cy="2088232"/>
          </a:xfrm>
          <a:prstGeom prst="rect">
            <a:avLst/>
          </a:prstGeom>
        </p:spPr>
      </p:pic>
    </p:spTree>
    <p:extLst>
      <p:ext uri="{BB962C8B-B14F-4D97-AF65-F5344CB8AC3E}">
        <p14:creationId xmlns:p14="http://schemas.microsoft.com/office/powerpoint/2010/main" val="332355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7556313" cy="5832648"/>
          </a:xfrm>
        </p:spPr>
        <p:txBody>
          <a:bodyPr>
            <a:noAutofit/>
          </a:bodyPr>
          <a:lstStyle/>
          <a:p>
            <a:pPr marL="457200" lvl="0" indent="-457200">
              <a:buFont typeface="+mj-lt"/>
              <a:buAutoNum type="arabicPeriod"/>
            </a:pPr>
            <a:r>
              <a:rPr lang="en-AU" dirty="0" smtClean="0">
                <a:latin typeface="Century Gothic"/>
                <a:cs typeface="Century Gothic"/>
              </a:rPr>
              <a:t>What </a:t>
            </a:r>
            <a:r>
              <a:rPr lang="en-AU" dirty="0">
                <a:latin typeface="Century Gothic"/>
                <a:cs typeface="Century Gothic"/>
              </a:rPr>
              <a:t>are some policies and strategies that might be helpful in counteracting the negative stereotyping of religion and Church that are common in the popular media</a:t>
            </a:r>
            <a:r>
              <a:rPr lang="en-AU" dirty="0" smtClean="0">
                <a:latin typeface="Century Gothic"/>
                <a:cs typeface="Century Gothic"/>
              </a:rPr>
              <a:t>?</a:t>
            </a:r>
            <a:endParaRPr lang="en-AU" dirty="0">
              <a:latin typeface="Century Gothic"/>
              <a:cs typeface="Century Gothic"/>
            </a:endParaRPr>
          </a:p>
          <a:p>
            <a:pPr marL="457200" lvl="0" indent="-457200">
              <a:buFont typeface="+mj-lt"/>
              <a:buAutoNum type="arabicPeriod"/>
            </a:pPr>
            <a:r>
              <a:rPr lang="en-AU" dirty="0">
                <a:latin typeface="Century Gothic"/>
                <a:cs typeface="Century Gothic"/>
              </a:rPr>
              <a:t>How can the Royal Commission into sexual abuse be an opportunity for reform in the Catholic Church? </a:t>
            </a:r>
            <a:r>
              <a:rPr lang="en-AU" dirty="0">
                <a:latin typeface="Century Gothic"/>
                <a:cs typeface="Century Gothic"/>
              </a:rPr>
              <a:t>What are some emerging policies and attitudes with potential to prevent past abuses in Catholic institutions in the future</a:t>
            </a:r>
            <a:r>
              <a:rPr lang="en-AU" dirty="0" smtClean="0">
                <a:latin typeface="Century Gothic"/>
                <a:cs typeface="Century Gothic"/>
              </a:rPr>
              <a:t>?</a:t>
            </a:r>
            <a:endParaRPr lang="en-AU" dirty="0">
              <a:latin typeface="Century Gothic"/>
              <a:cs typeface="Century Gothic"/>
            </a:endParaRPr>
          </a:p>
          <a:p>
            <a:pPr marL="457200" lvl="0" indent="-457200">
              <a:buFont typeface="+mj-lt"/>
              <a:buAutoNum type="arabicPeriod"/>
            </a:pPr>
            <a:r>
              <a:rPr lang="en-AU" dirty="0">
                <a:latin typeface="Century Gothic"/>
                <a:cs typeface="Century Gothic"/>
              </a:rPr>
              <a:t>How may Catholic schools increase their capacity to be an influence for good in society</a:t>
            </a:r>
            <a:r>
              <a:rPr lang="en-AU" dirty="0">
                <a:latin typeface="Century Gothic"/>
                <a:cs typeface="Century Gothic"/>
              </a:rPr>
              <a:t>?</a:t>
            </a:r>
          </a:p>
          <a:p>
            <a:pPr marL="457200" lvl="0" indent="-457200">
              <a:buFont typeface="+mj-lt"/>
              <a:buAutoNum type="arabicPeriod"/>
            </a:pPr>
            <a:r>
              <a:rPr lang="en-AU" dirty="0">
                <a:latin typeface="Century Gothic"/>
                <a:cs typeface="Century Gothic"/>
              </a:rPr>
              <a:t>There is a perception that many who have had a Catholic school education and who have risen to prominence in society do not reflect Catholic values in their leadership roles. </a:t>
            </a:r>
            <a:r>
              <a:rPr lang="en-AU" dirty="0">
                <a:latin typeface="Century Gothic"/>
                <a:cs typeface="Century Gothic"/>
              </a:rPr>
              <a:t>Do you agree with this perception, and if you do, what are some possible reasons for this apparent separation of soul and </a:t>
            </a:r>
            <a:r>
              <a:rPr lang="en-AU" dirty="0" smtClean="0">
                <a:latin typeface="Century Gothic"/>
                <a:cs typeface="Century Gothic"/>
              </a:rPr>
              <a:t>role?</a:t>
            </a:r>
            <a:endParaRPr lang="en-AU"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10</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1201778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556313" cy="5400600"/>
          </a:xfrm>
        </p:spPr>
        <p:txBody>
          <a:bodyPr>
            <a:noAutofit/>
          </a:bodyPr>
          <a:lstStyle/>
          <a:p>
            <a:pPr marL="457200" lvl="0" indent="-457200">
              <a:buFont typeface="+mj-lt"/>
              <a:buAutoNum type="arabicPeriod" startAt="5"/>
            </a:pPr>
            <a:r>
              <a:rPr lang="en-AU" dirty="0" smtClean="0">
                <a:latin typeface="Century Gothic"/>
                <a:cs typeface="Century Gothic"/>
              </a:rPr>
              <a:t>‘</a:t>
            </a:r>
            <a:r>
              <a:rPr lang="en-AU" dirty="0">
                <a:latin typeface="Century Gothic"/>
                <a:cs typeface="Century Gothic"/>
              </a:rPr>
              <a:t>The Catholic school has great potential to be a truly Gospel community wherein the integration of faith and life may be normalised’ (See Themes above) </a:t>
            </a:r>
            <a:br>
              <a:rPr lang="en-AU" dirty="0">
                <a:latin typeface="Century Gothic"/>
                <a:cs typeface="Century Gothic"/>
              </a:rPr>
            </a:br>
            <a:r>
              <a:rPr lang="en-AU" dirty="0">
                <a:latin typeface="Century Gothic"/>
                <a:cs typeface="Century Gothic"/>
              </a:rPr>
              <a:t>Can you name instances in which such ‘normalisation’ happens in your  school? Are there further attitudes and practices that might strengthen the integration of faith and life</a:t>
            </a:r>
            <a:r>
              <a:rPr lang="en-AU" dirty="0" smtClean="0">
                <a:latin typeface="Century Gothic"/>
                <a:cs typeface="Century Gothic"/>
              </a:rPr>
              <a:t>?</a:t>
            </a:r>
            <a:endParaRPr lang="en-AU" dirty="0">
              <a:latin typeface="Century Gothic"/>
              <a:cs typeface="Century Gothic"/>
            </a:endParaRPr>
          </a:p>
          <a:p>
            <a:pPr marL="457200" lvl="0" indent="-457200">
              <a:buFont typeface="+mj-lt"/>
              <a:buAutoNum type="arabicPeriod" startAt="5"/>
            </a:pPr>
            <a:r>
              <a:rPr lang="en-AU" dirty="0">
                <a:latin typeface="Century Gothic"/>
                <a:cs typeface="Century Gothic"/>
              </a:rPr>
              <a:t>In the public discourse there is sometimes a suspicion towards one who is known to be a ‘practising Christian’.  What might be a basis for such misgivings? </a:t>
            </a:r>
            <a:r>
              <a:rPr lang="en-AU" dirty="0">
                <a:latin typeface="Century Gothic"/>
                <a:cs typeface="Century Gothic"/>
              </a:rPr>
              <a:t>How can schools promote an appreciation of a truly practising Catholic as a real asset to society</a:t>
            </a:r>
            <a:r>
              <a:rPr lang="en-AU" dirty="0" smtClean="0">
                <a:latin typeface="Century Gothic"/>
                <a:cs typeface="Century Gothic"/>
              </a:rPr>
              <a:t>?</a:t>
            </a:r>
            <a:endParaRPr lang="en-AU" dirty="0">
              <a:latin typeface="Century Gothic"/>
              <a:cs typeface="Century Gothic"/>
            </a:endParaRPr>
          </a:p>
          <a:p>
            <a:pPr marL="457200" indent="-457200">
              <a:buFont typeface="+mj-lt"/>
              <a:buAutoNum type="arabicPeriod" startAt="5"/>
            </a:pPr>
            <a:r>
              <a:rPr lang="en-AU" dirty="0">
                <a:latin typeface="Century Gothic"/>
                <a:cs typeface="Century Gothic"/>
              </a:rPr>
              <a:t>How may present generations of Catholic educators best grow the story of Catholic schools so that the schools may more authentically reflect the face of Christ in a changing world, in a changing Church? </a:t>
            </a:r>
          </a:p>
        </p:txBody>
      </p:sp>
      <p:sp>
        <p:nvSpPr>
          <p:cNvPr id="5" name="Slide Number Placeholder 4"/>
          <p:cNvSpPr>
            <a:spLocks noGrp="1"/>
          </p:cNvSpPr>
          <p:nvPr>
            <p:ph type="sldNum" sz="quarter" idx="12"/>
          </p:nvPr>
        </p:nvSpPr>
        <p:spPr/>
        <p:txBody>
          <a:bodyPr/>
          <a:lstStyle/>
          <a:p>
            <a:fld id="{D0DC5BC2-0320-4BDD-B601-A1C4E58A58FE}" type="slidenum">
              <a:rPr lang="en-AU" smtClean="0"/>
              <a:t>11</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345842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Paying it Forward –</a:t>
            </a:r>
            <a:br>
              <a:rPr lang="en-AU" i="1" dirty="0" smtClean="0">
                <a:solidFill>
                  <a:schemeClr val="accent6">
                    <a:lumMod val="75000"/>
                  </a:schemeClr>
                </a:solidFill>
                <a:latin typeface="Century Gothic"/>
                <a:cs typeface="Century Gothic"/>
              </a:rPr>
            </a:br>
            <a:r>
              <a:rPr lang="en-AU" sz="2400" i="1" dirty="0" smtClean="0">
                <a:solidFill>
                  <a:schemeClr val="accent6">
                    <a:lumMod val="75000"/>
                  </a:schemeClr>
                </a:solidFill>
                <a:latin typeface="Century Gothic"/>
                <a:cs typeface="Century Gothic"/>
              </a:rPr>
              <a:t>Growing the Story</a:t>
            </a:r>
            <a:r>
              <a:rPr lang="en-AU" i="1" dirty="0" smtClean="0">
                <a:solidFill>
                  <a:schemeClr val="accent6">
                    <a:lumMod val="75000"/>
                  </a:schemeClr>
                </a:solidFill>
                <a:latin typeface="Century Gothic"/>
                <a:cs typeface="Century Gothic"/>
              </a:rPr>
              <a:t> </a:t>
            </a:r>
            <a:r>
              <a:rPr lang="en-US" i="1" dirty="0" smtClean="0">
                <a:solidFill>
                  <a:schemeClr val="accent6">
                    <a:lumMod val="75000"/>
                  </a:schemeClr>
                </a:solidFill>
                <a:latin typeface="Century Gothic"/>
                <a:cs typeface="Century Gothic"/>
              </a:rPr>
              <a:t/>
            </a:r>
            <a:br>
              <a:rPr lang="en-US" i="1" dirty="0" smtClean="0">
                <a:solidFill>
                  <a:schemeClr val="accent6">
                    <a:lumMod val="75000"/>
                  </a:schemeClr>
                </a:solidFill>
                <a:latin typeface="Century Gothic"/>
                <a:cs typeface="Century Gothic"/>
              </a:rPr>
            </a:b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a:t>
            </a:r>
            <a:r>
              <a:rPr lang="en-US" i="1" dirty="0" smtClean="0">
                <a:latin typeface="Century Gothic"/>
                <a:cs typeface="Century Gothic"/>
              </a:rPr>
              <a:t>141-147</a:t>
            </a:r>
            <a:endParaRPr lang="en-US" i="1" dirty="0">
              <a:latin typeface="Century Gothic"/>
              <a:cs typeface="Century Gothic"/>
            </a:endParaRPr>
          </a:p>
        </p:txBody>
      </p:sp>
      <p:pic>
        <p:nvPicPr>
          <p:cNvPr id="8" name="Picture Placeholder 7"/>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5217"/>
          <a:stretch/>
        </p:blipFill>
        <p:spPr>
          <a:xfrm>
            <a:off x="5652120" y="908720"/>
            <a:ext cx="2088232" cy="2475189"/>
          </a:xfrm>
        </p:spPr>
      </p:pic>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
        <p:nvSpPr>
          <p:cNvPr id="5" name="Picture Placeholder 4"/>
          <p:cNvSpPr>
            <a:spLocks noGrp="1"/>
          </p:cNvSpPr>
          <p:nvPr>
            <p:ph type="pic" sz="quarter" idx="12"/>
          </p:nvPr>
        </p:nvSpPr>
        <p:spPr/>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7556313" cy="5472608"/>
          </a:xfrm>
        </p:spPr>
        <p:txBody>
          <a:bodyPr>
            <a:noAutofit/>
          </a:bodyPr>
          <a:lstStyle/>
          <a:p>
            <a:pPr marL="444500" lvl="0" indent="-444500"/>
            <a:r>
              <a:rPr lang="en-AU" sz="2400" dirty="0" smtClean="0">
                <a:latin typeface="Century Gothic"/>
                <a:cs typeface="Century Gothic"/>
              </a:rPr>
              <a:t>It’s </a:t>
            </a:r>
            <a:r>
              <a:rPr lang="en-AU" sz="2400" dirty="0">
                <a:latin typeface="Century Gothic"/>
                <a:cs typeface="Century Gothic"/>
              </a:rPr>
              <a:t>OK to be Catholic and the possible need to give students a basis for sharing this conviction in a time when religious faith is on the outer and in a time when fixation on the shadows of religion, and of Catholicism, can mask the force for good in society the church has been, and continues to be</a:t>
            </a:r>
            <a:r>
              <a:rPr lang="en-AU" sz="2400" dirty="0" smtClean="0">
                <a:latin typeface="Century Gothic"/>
                <a:cs typeface="Century Gothic"/>
              </a:rPr>
              <a:t>.</a:t>
            </a:r>
            <a:endParaRPr lang="en-AU" sz="2400" dirty="0">
              <a:latin typeface="Century Gothic"/>
              <a:cs typeface="Century Gothic"/>
            </a:endParaRPr>
          </a:p>
          <a:p>
            <a:pPr marL="444500" indent="-444500"/>
            <a:r>
              <a:rPr lang="en-AU" sz="2400" dirty="0">
                <a:latin typeface="Century Gothic"/>
                <a:cs typeface="Century Gothic"/>
              </a:rPr>
              <a:t>Maybe helpful to be explicit in naming the ways and the agencies through which the church shows the face of Christ the Good Shepherd to millions –across continents, across cultures, across creeds, in spiritual and pastoral ministry, and through material support.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7556313" cy="5472608"/>
          </a:xfrm>
        </p:spPr>
        <p:txBody>
          <a:bodyPr>
            <a:noAutofit/>
          </a:bodyPr>
          <a:lstStyle/>
          <a:p>
            <a:pPr marL="444500" lvl="0" indent="-444500"/>
            <a:r>
              <a:rPr lang="en-AU" sz="2400" dirty="0" smtClean="0">
                <a:latin typeface="Century Gothic"/>
                <a:cs typeface="Century Gothic"/>
              </a:rPr>
              <a:t>It is important </a:t>
            </a:r>
            <a:r>
              <a:rPr lang="en-AU" sz="2400" dirty="0">
                <a:latin typeface="Century Gothic"/>
                <a:cs typeface="Century Gothic"/>
              </a:rPr>
              <a:t>to acknowledge the work of the Royal Commission into sexual abuse and the grace it presents in its identification of the huge betrayal of trust by some clergy and religious causing terrible suffering and debilitation for the victims. Painful though the disclosures, the process enables the Church to embrace a new era of transparency, accountability, humility, reconciliation and compassion</a:t>
            </a:r>
            <a:r>
              <a:rPr lang="en-AU" sz="2400" dirty="0" smtClean="0">
                <a:latin typeface="Century Gothic"/>
                <a:cs typeface="Century Gothic"/>
              </a:rPr>
              <a:t>.</a:t>
            </a:r>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73902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7556313" cy="5112568"/>
          </a:xfrm>
        </p:spPr>
        <p:txBody>
          <a:bodyPr>
            <a:noAutofit/>
          </a:bodyPr>
          <a:lstStyle/>
          <a:p>
            <a:pPr marL="444500" indent="-444500"/>
            <a:r>
              <a:rPr lang="en-AU" sz="2400" dirty="0" smtClean="0">
                <a:latin typeface="Century Gothic"/>
                <a:cs typeface="Century Gothic"/>
              </a:rPr>
              <a:t>“</a:t>
            </a:r>
            <a:r>
              <a:rPr lang="en-AU" sz="2400" dirty="0" err="1" smtClean="0">
                <a:latin typeface="Century Gothic"/>
                <a:cs typeface="Century Gothic"/>
              </a:rPr>
              <a:t>Cantate</a:t>
            </a:r>
            <a:r>
              <a:rPr lang="en-AU" sz="2400" dirty="0" smtClean="0">
                <a:latin typeface="Century Gothic"/>
                <a:cs typeface="Century Gothic"/>
              </a:rPr>
              <a:t> </a:t>
            </a:r>
            <a:r>
              <a:rPr lang="en-AU" sz="2400" dirty="0" err="1">
                <a:latin typeface="Century Gothic"/>
                <a:cs typeface="Century Gothic"/>
              </a:rPr>
              <a:t>Dominum</a:t>
            </a:r>
            <a:r>
              <a:rPr lang="en-AU" sz="2400" dirty="0">
                <a:latin typeface="Century Gothic"/>
                <a:cs typeface="Century Gothic"/>
              </a:rPr>
              <a:t> </a:t>
            </a:r>
            <a:r>
              <a:rPr lang="en-AU" sz="2400" dirty="0" err="1">
                <a:latin typeface="Century Gothic"/>
                <a:cs typeface="Century Gothic"/>
              </a:rPr>
              <a:t>Canticum</a:t>
            </a:r>
            <a:r>
              <a:rPr lang="en-AU" sz="2400" dirty="0">
                <a:latin typeface="Century Gothic"/>
                <a:cs typeface="Century Gothic"/>
              </a:rPr>
              <a:t> </a:t>
            </a:r>
            <a:r>
              <a:rPr lang="en-AU" sz="2400" dirty="0" err="1" smtClean="0">
                <a:latin typeface="Century Gothic"/>
                <a:cs typeface="Century Gothic"/>
              </a:rPr>
              <a:t>Novum</a:t>
            </a:r>
            <a:r>
              <a:rPr lang="en-AU" sz="2400" dirty="0" smtClean="0">
                <a:latin typeface="Century Gothic"/>
                <a:cs typeface="Century Gothic"/>
              </a:rPr>
              <a:t>”  </a:t>
            </a:r>
            <a:r>
              <a:rPr lang="en-AU" sz="2400" dirty="0">
                <a:latin typeface="Century Gothic"/>
                <a:cs typeface="Century Gothic"/>
              </a:rPr>
              <a:t>- </a:t>
            </a:r>
            <a:r>
              <a:rPr lang="en-AU" sz="2400" dirty="0" smtClean="0">
                <a:latin typeface="Century Gothic"/>
                <a:cs typeface="Century Gothic"/>
              </a:rPr>
              <a:t/>
            </a:r>
            <a:br>
              <a:rPr lang="en-AU" sz="2400" dirty="0" smtClean="0">
                <a:latin typeface="Century Gothic"/>
                <a:cs typeface="Century Gothic"/>
              </a:rPr>
            </a:br>
            <a:r>
              <a:rPr lang="en-AU" sz="2400" dirty="0" smtClean="0">
                <a:latin typeface="Century Gothic"/>
                <a:cs typeface="Century Gothic"/>
              </a:rPr>
              <a:t>Sing </a:t>
            </a:r>
            <a:r>
              <a:rPr lang="en-AU" sz="2400" dirty="0">
                <a:latin typeface="Century Gothic"/>
                <a:cs typeface="Century Gothic"/>
              </a:rPr>
              <a:t>a New Song To The Lord. </a:t>
            </a:r>
            <a:br>
              <a:rPr lang="en-AU" sz="2400" dirty="0">
                <a:latin typeface="Century Gothic"/>
                <a:cs typeface="Century Gothic"/>
              </a:rPr>
            </a:br>
            <a:r>
              <a:rPr lang="en-AU" sz="2400" dirty="0">
                <a:latin typeface="Century Gothic"/>
                <a:cs typeface="Century Gothic"/>
              </a:rPr>
              <a:t>This ancient exhortation of the Psalmist is ever more relevant now in a society riddled with symptoms of loss of soul. Trust in systems and in political leaders is at an all time low. Morality and ethics have entitlement and expediency as their main foundation. Our world cries out for the elevation and sanctification of the human condition in the transforming spirit of the Gospel.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347758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7556313" cy="5472608"/>
          </a:xfrm>
        </p:spPr>
        <p:txBody>
          <a:bodyPr>
            <a:noAutofit/>
          </a:bodyPr>
          <a:lstStyle/>
          <a:p>
            <a:pPr marL="444500" lvl="0" indent="-444500"/>
            <a:r>
              <a:rPr lang="en-AU" sz="2400" dirty="0" smtClean="0">
                <a:latin typeface="Century Gothic"/>
                <a:cs typeface="Century Gothic"/>
              </a:rPr>
              <a:t>In </a:t>
            </a:r>
            <a:r>
              <a:rPr lang="en-AU" sz="2400" dirty="0">
                <a:latin typeface="Century Gothic"/>
                <a:cs typeface="Century Gothic"/>
              </a:rPr>
              <a:t>a sense, the Catholic school is a microcosm of Church which, because of its structure and culture has great potential to be a truly Gospel community wherein the integration of faith and life may be normalised.</a:t>
            </a:r>
            <a:br>
              <a:rPr lang="en-AU" sz="2400" dirty="0">
                <a:latin typeface="Century Gothic"/>
                <a:cs typeface="Century Gothic"/>
              </a:rPr>
            </a:br>
            <a:endParaRPr lang="en-AU" sz="2400" dirty="0">
              <a:latin typeface="Century Gothic"/>
              <a:cs typeface="Century Gothic"/>
            </a:endParaRPr>
          </a:p>
          <a:p>
            <a:pPr marL="444500" indent="-444500"/>
            <a:r>
              <a:rPr lang="en-AU" sz="2400" dirty="0">
                <a:latin typeface="Century Gothic"/>
                <a:cs typeface="Century Gothic"/>
              </a:rPr>
              <a:t>Pope Francis wants a church that is more listening than telling, more pastoral  than dogmatic, more compassionate than righteous, more inclusive than elitist, more loving than judgemental. The Catholic school is favourably placed to model such an image of church in the modern world. </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285227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7556313" cy="5472608"/>
          </a:xfrm>
        </p:spPr>
        <p:txBody>
          <a:bodyPr>
            <a:noAutofit/>
          </a:bodyPr>
          <a:lstStyle/>
          <a:p>
            <a:pPr lvl="0"/>
            <a:r>
              <a:rPr lang="en-AU" sz="2400" dirty="0">
                <a:latin typeface="Century Gothic"/>
                <a:cs typeface="Century Gothic"/>
              </a:rPr>
              <a:t>At no time in the history of Catholic schools in Australia have school leaders and teachers been so professionally qualified. In truth however, a majority lack the cultural Catholicity of earlier generations of Catholic school teachers. Catholic schools will be Catholic in 2030 only if there is increased priority at system and school level for the provision of a range of opportunities for growth in religious literacy, and  formation in faith and spirituality.</a:t>
            </a:r>
            <a:br>
              <a:rPr lang="en-AU" sz="2400" dirty="0">
                <a:latin typeface="Century Gothic"/>
                <a:cs typeface="Century Gothic"/>
              </a:rPr>
            </a:br>
            <a:endParaRPr lang="en-AU" sz="2400" dirty="0">
              <a:latin typeface="Century Gothic"/>
              <a:cs typeface="Century Gothic"/>
            </a:endParaRPr>
          </a:p>
          <a:p>
            <a:r>
              <a:rPr lang="en-AU" sz="2400" dirty="0">
                <a:latin typeface="Century Gothic"/>
                <a:cs typeface="Century Gothic"/>
              </a:rPr>
              <a:t>In his Apostolic Exhortation – Evangelii Gaudium, the Joy of the Gospel, Pope Francis issued a plea for joy in proclaiming and in living the Gospel. </a:t>
            </a:r>
            <a:r>
              <a:rPr lang="en-AU" sz="2400" dirty="0">
                <a:latin typeface="Century Gothic"/>
                <a:cs typeface="Century Gothic"/>
              </a:rPr>
              <a:t>In a world grown weary with religious rhetoric there is a need for Catholics to be seen as ordinary and good human beings whose living life to the full is enriched by their faith</a:t>
            </a:r>
            <a:r>
              <a:rPr lang="en-AU" sz="2400" dirty="0" smtClean="0">
                <a:latin typeface="Century Gothic"/>
                <a:cs typeface="Century Gothic"/>
              </a:rPr>
              <a:t>.</a:t>
            </a:r>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3213224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7556313" cy="5472608"/>
          </a:xfrm>
        </p:spPr>
        <p:txBody>
          <a:bodyPr>
            <a:noAutofit/>
          </a:bodyPr>
          <a:lstStyle/>
          <a:p>
            <a:pPr marL="542925" indent="-542925"/>
            <a:r>
              <a:rPr lang="en-AU" sz="2400" dirty="0" smtClean="0">
                <a:latin typeface="Century Gothic"/>
                <a:cs typeface="Century Gothic"/>
              </a:rPr>
              <a:t>In </a:t>
            </a:r>
            <a:r>
              <a:rPr lang="en-AU" sz="2400" dirty="0">
                <a:latin typeface="Century Gothic"/>
                <a:cs typeface="Century Gothic"/>
              </a:rPr>
              <a:t>his Apostolic Exhortation – Evangelii Gaudium, the Joy of the Gospel, Pope Francis issued a plea for joy in proclaiming and in living the Gospel. In a world grown weary with religious rhetoric there is a need for Catholics to be seen as ordinary and good human beings whose living life to the full is enriched by their faith</a:t>
            </a:r>
            <a:r>
              <a:rPr lang="en-AU" sz="2400" dirty="0" smtClean="0">
                <a:latin typeface="Century Gothic"/>
                <a:cs typeface="Century Gothic"/>
              </a:rPr>
              <a:t>.</a:t>
            </a:r>
          </a:p>
          <a:p>
            <a:pPr marL="542925" lvl="0" indent="-542925"/>
            <a:r>
              <a:rPr lang="en-AU" sz="2400" dirty="0">
                <a:latin typeface="Century Gothic"/>
                <a:cs typeface="Century Gothic"/>
              </a:rPr>
              <a:t>The story of Catholic schools in Australia is a proud one. Present generations of Catholic educators  -Bearers of the Flame, are now challenged to grow what is best in that story.</a:t>
            </a:r>
          </a:p>
          <a:p>
            <a:pPr marL="542925" indent="-542925"/>
            <a:endParaRPr lang="en-US"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2506139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Paying it Forward –</a:t>
            </a:r>
            <a:br>
              <a:rPr lang="en-AU" i="1" dirty="0" smtClean="0">
                <a:solidFill>
                  <a:schemeClr val="accent6">
                    <a:lumMod val="75000"/>
                  </a:schemeClr>
                </a:solidFill>
                <a:latin typeface="Century Gothic"/>
                <a:cs typeface="Century Gothic"/>
              </a:rPr>
            </a:br>
            <a:r>
              <a:rPr lang="en-AU" sz="2400" i="1" dirty="0" smtClean="0">
                <a:solidFill>
                  <a:schemeClr val="accent6">
                    <a:lumMod val="75000"/>
                  </a:schemeClr>
                </a:solidFill>
                <a:latin typeface="Century Gothic"/>
                <a:cs typeface="Century Gothic"/>
              </a:rPr>
              <a:t>Growing the Story</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a:t>
            </a:r>
            <a:r>
              <a:rPr lang="en-US" i="1" dirty="0" smtClean="0">
                <a:latin typeface="Century Gothic"/>
                <a:cs typeface="Century Gothic"/>
              </a:rPr>
              <a:t>141-147</a:t>
            </a:r>
            <a:endParaRPr lang="en-US" i="1" dirty="0">
              <a:latin typeface="Century Gothic"/>
              <a:cs typeface="Century Gothic"/>
            </a:endParaRPr>
          </a:p>
        </p:txBody>
      </p:sp>
      <p:sp>
        <p:nvSpPr>
          <p:cNvPr id="6" name="Text Placeholder 5"/>
          <p:cNvSpPr>
            <a:spLocks noGrp="1"/>
          </p:cNvSpPr>
          <p:nvPr>
            <p:ph type="body" sz="half" idx="2"/>
          </p:nvPr>
        </p:nvSpPr>
        <p:spPr>
          <a:xfrm>
            <a:off x="827584" y="692696"/>
            <a:ext cx="3086100" cy="2880320"/>
          </a:xfrm>
        </p:spPr>
        <p:txBody>
          <a:bodyPr/>
          <a:lstStyle/>
          <a:p>
            <a:r>
              <a:rPr lang="en-US" dirty="0" smtClean="0">
                <a:latin typeface="Century Gothic"/>
                <a:cs typeface="Century Gothic"/>
              </a:rPr>
              <a:t>For reflection and discussion</a:t>
            </a:r>
            <a:endParaRPr lang="en-US" dirty="0">
              <a:latin typeface="Century Gothic"/>
              <a:cs typeface="Century Gothic"/>
            </a:endParaRPr>
          </a:p>
        </p:txBody>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46870944"/>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100</TotalTime>
  <Words>631</Words>
  <Application>Microsoft Macintosh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‘Will Catholic Schools  Be Catholic in 2030?’  </vt:lpstr>
      <vt:lpstr>Paying it Forward – Growing the Story  </vt:lpstr>
      <vt:lpstr>PowerPoint Presentation</vt:lpstr>
      <vt:lpstr>PowerPoint Presentation</vt:lpstr>
      <vt:lpstr>PowerPoint Presentation</vt:lpstr>
      <vt:lpstr>PowerPoint Presentation</vt:lpstr>
      <vt:lpstr>PowerPoint Presentation</vt:lpstr>
      <vt:lpstr>PowerPoint Presentation</vt:lpstr>
      <vt:lpstr>Paying it Forward – Growing the Story</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11</cp:revision>
  <dcterms:created xsi:type="dcterms:W3CDTF">2015-03-26T23:46:35Z</dcterms:created>
  <dcterms:modified xsi:type="dcterms:W3CDTF">2016-01-22T04:51:28Z</dcterms:modified>
</cp:coreProperties>
</file>